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0" r:id="rId24"/>
    <p:sldId id="278" r:id="rId25"/>
    <p:sldId id="279" r:id="rId26"/>
    <p:sldId id="28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6DC7FF-2F4A-4DB9-BB10-D8C8165167EA}" v="27" dt="2026-08-17T17:01:41.6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71" autoAdjust="0"/>
    <p:restoredTop sz="94660"/>
  </p:normalViewPr>
  <p:slideViewPr>
    <p:cSldViewPr snapToGrid="0" snapToObjects="1">
      <p:cViewPr varScale="1">
        <p:scale>
          <a:sx n="78" d="100"/>
          <a:sy n="78" d="100"/>
        </p:scale>
        <p:origin x="744"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3657600"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3566160" y="0"/>
            <a:ext cx="8622792" cy="448056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 name="Rectangle 3"/>
          <p:cNvSpPr/>
          <p:nvPr/>
        </p:nvSpPr>
        <p:spPr>
          <a:xfrm>
            <a:off x="0" y="4480560"/>
            <a:ext cx="12188952" cy="237744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143000" y="1097280"/>
            <a:ext cx="4937760" cy="4937760"/>
          </a:xfrm>
          <a:prstGeom prst="ellipse">
            <a:avLst/>
          </a:prstGeom>
          <a:solidFill>
            <a:srgbClr val="4B74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371600" y="1527036"/>
            <a:ext cx="7132320" cy="1261884"/>
          </a:xfrm>
          <a:prstGeom prst="rect">
            <a:avLst/>
          </a:prstGeom>
          <a:noFill/>
        </p:spPr>
        <p:txBody>
          <a:bodyPr wrap="square" anchor="t">
            <a:spAutoFit/>
          </a:bodyPr>
          <a:lstStyle/>
          <a:p>
            <a:pPr algn="l"/>
            <a:r>
              <a:rPr sz="3800" b="0" dirty="0">
                <a:solidFill>
                  <a:srgbClr val="FFFFFF"/>
                </a:solidFill>
                <a:latin typeface="Aptos"/>
              </a:rPr>
              <a:t>
</a:t>
            </a:r>
            <a:r>
              <a:rPr sz="3800" b="1" dirty="0">
                <a:solidFill>
                  <a:srgbClr val="FFFFFF"/>
                </a:solidFill>
                <a:latin typeface="Aptos"/>
              </a:rPr>
              <a:t>Title IX  Training</a:t>
            </a:r>
            <a:r>
              <a:rPr lang="en-US" sz="3800" b="1" dirty="0">
                <a:solidFill>
                  <a:srgbClr val="FFFFFF"/>
                </a:solidFill>
                <a:latin typeface="Aptos"/>
              </a:rPr>
              <a:t> for:</a:t>
            </a:r>
            <a:endParaRPr sz="3800" b="1" dirty="0">
              <a:solidFill>
                <a:srgbClr val="FFFFFF"/>
              </a:solidFill>
              <a:latin typeface="Aptos"/>
            </a:endParaRPr>
          </a:p>
        </p:txBody>
      </p:sp>
      <p:sp>
        <p:nvSpPr>
          <p:cNvPr id="7" name="TextBox 6"/>
          <p:cNvSpPr txBox="1"/>
          <p:nvPr/>
        </p:nvSpPr>
        <p:spPr>
          <a:xfrm>
            <a:off x="4389120" y="5074920"/>
            <a:ext cx="4114800" cy="477054"/>
          </a:xfrm>
          <a:prstGeom prst="rect">
            <a:avLst/>
          </a:prstGeom>
          <a:noFill/>
        </p:spPr>
        <p:txBody>
          <a:bodyPr wrap="square" anchor="t">
            <a:spAutoFit/>
          </a:bodyPr>
          <a:lstStyle/>
          <a:p>
            <a:pPr algn="l"/>
            <a:r>
              <a:rPr lang="en-US" sz="2500" b="0" dirty="0">
                <a:solidFill>
                  <a:srgbClr val="FFFFFF"/>
                </a:solidFill>
                <a:latin typeface="Aptos"/>
              </a:rPr>
              <a:t>July</a:t>
            </a:r>
            <a:r>
              <a:rPr sz="2500" b="0" dirty="0">
                <a:solidFill>
                  <a:srgbClr val="FFFFFF"/>
                </a:solidFill>
                <a:latin typeface="Aptos"/>
              </a:rPr>
              <a:t> 2026</a:t>
            </a:r>
          </a:p>
        </p:txBody>
      </p:sp>
      <p:pic>
        <p:nvPicPr>
          <p:cNvPr id="9" name="Picture 8">
            <a:extLst>
              <a:ext uri="{FF2B5EF4-FFF2-40B4-BE49-F238E27FC236}">
                <a16:creationId xmlns:a16="http://schemas.microsoft.com/office/drawing/2014/main" id="{1C4126A9-7DE4-2C42-67FD-2A87333721DF}"/>
              </a:ext>
            </a:extLst>
          </p:cNvPr>
          <p:cNvPicPr>
            <a:picLocks noChangeAspect="1"/>
          </p:cNvPicPr>
          <p:nvPr/>
        </p:nvPicPr>
        <p:blipFill>
          <a:blip r:embed="rId2"/>
          <a:stretch>
            <a:fillRect/>
          </a:stretch>
        </p:blipFill>
        <p:spPr>
          <a:xfrm>
            <a:off x="653796" y="309372"/>
            <a:ext cx="4038600" cy="1575816"/>
          </a:xfrm>
          <a:prstGeom prst="rect">
            <a:avLst/>
          </a:prstGeom>
        </p:spPr>
      </p:pic>
      <p:sp>
        <p:nvSpPr>
          <p:cNvPr id="10" name="TextBox 9">
            <a:extLst>
              <a:ext uri="{FF2B5EF4-FFF2-40B4-BE49-F238E27FC236}">
                <a16:creationId xmlns:a16="http://schemas.microsoft.com/office/drawing/2014/main" id="{6CA1E658-25E3-2778-B8D7-20E5FC260608}"/>
              </a:ext>
            </a:extLst>
          </p:cNvPr>
          <p:cNvSpPr txBox="1"/>
          <p:nvPr/>
        </p:nvSpPr>
        <p:spPr>
          <a:xfrm>
            <a:off x="2301887" y="2646865"/>
            <a:ext cx="7034784" cy="1815882"/>
          </a:xfrm>
          <a:prstGeom prst="rect">
            <a:avLst/>
          </a:prstGeom>
          <a:noFill/>
        </p:spPr>
        <p:txBody>
          <a:bodyPr wrap="square" rtlCol="0">
            <a:spAutoFit/>
          </a:bodyPr>
          <a:lstStyle/>
          <a:p>
            <a:pPr marL="457200" indent="-457200">
              <a:buFont typeface="Arial" panose="020B0604020202020204" pitchFamily="34" charset="0"/>
              <a:buChar char="•"/>
            </a:pPr>
            <a:r>
              <a:rPr lang="en-US" sz="2800" b="1" dirty="0">
                <a:solidFill>
                  <a:srgbClr val="FFFF00"/>
                </a:solidFill>
              </a:rPr>
              <a:t>Coordinators</a:t>
            </a:r>
          </a:p>
          <a:p>
            <a:pPr marL="457200" indent="-457200">
              <a:buFont typeface="Arial" panose="020B0604020202020204" pitchFamily="34" charset="0"/>
              <a:buChar char="•"/>
            </a:pPr>
            <a:r>
              <a:rPr lang="en-US" sz="2800" b="1" dirty="0">
                <a:solidFill>
                  <a:srgbClr val="FFFF00"/>
                </a:solidFill>
              </a:rPr>
              <a:t>Investigators</a:t>
            </a:r>
          </a:p>
          <a:p>
            <a:pPr marL="457200" indent="-457200">
              <a:buFont typeface="Arial" panose="020B0604020202020204" pitchFamily="34" charset="0"/>
              <a:buChar char="•"/>
            </a:pPr>
            <a:r>
              <a:rPr lang="en-US" sz="2800" b="1" dirty="0">
                <a:solidFill>
                  <a:srgbClr val="FFFF00"/>
                </a:solidFill>
              </a:rPr>
              <a:t>Facilitators</a:t>
            </a:r>
          </a:p>
          <a:p>
            <a:pPr marL="457200" indent="-457200">
              <a:buFont typeface="Arial" panose="020B0604020202020204" pitchFamily="34" charset="0"/>
              <a:buChar char="•"/>
            </a:pPr>
            <a:r>
              <a:rPr lang="en-US" sz="2800" b="1" dirty="0">
                <a:solidFill>
                  <a:srgbClr val="FFFF00"/>
                </a:solidFill>
              </a:rPr>
              <a:t>Deciders</a:t>
            </a:r>
          </a:p>
        </p:txBody>
      </p:sp>
      <p:sp>
        <p:nvSpPr>
          <p:cNvPr id="11" name="TextBox 10">
            <a:extLst>
              <a:ext uri="{FF2B5EF4-FFF2-40B4-BE49-F238E27FC236}">
                <a16:creationId xmlns:a16="http://schemas.microsoft.com/office/drawing/2014/main" id="{196E0DD5-4429-52D4-E4BB-42D5C2A0B249}"/>
              </a:ext>
            </a:extLst>
          </p:cNvPr>
          <p:cNvSpPr txBox="1"/>
          <p:nvPr/>
        </p:nvSpPr>
        <p:spPr>
          <a:xfrm>
            <a:off x="6996023" y="5495026"/>
            <a:ext cx="4761781" cy="369332"/>
          </a:xfrm>
          <a:prstGeom prst="rect">
            <a:avLst/>
          </a:prstGeom>
          <a:noFill/>
        </p:spPr>
        <p:txBody>
          <a:bodyPr wrap="square" rtlCol="0">
            <a:spAutoFit/>
          </a:bodyPr>
          <a:lstStyle/>
          <a:p>
            <a:r>
              <a:rPr lang="en-US" dirty="0">
                <a:solidFill>
                  <a:srgbClr val="FFFF00"/>
                </a:solidFill>
              </a:rPr>
              <a:t>Prepared by: Dr. Darrell Puls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Learning Outcomes</a:t>
            </a:r>
          </a:p>
        </p:txBody>
      </p:sp>
      <p:sp>
        <p:nvSpPr>
          <p:cNvPr id="5" name="Rectangle 4"/>
          <p:cNvSpPr/>
          <p:nvPr/>
        </p:nvSpPr>
        <p:spPr>
          <a:xfrm>
            <a:off x="557784" y="2770632"/>
            <a:ext cx="2176272" cy="260604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502920" y="2697480"/>
            <a:ext cx="2176272" cy="260604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02920" y="2697480"/>
            <a:ext cx="2176272" cy="621792"/>
          </a:xfrm>
          <a:prstGeom prst="rect">
            <a:avLst/>
          </a:prstGeom>
          <a:solidFill>
            <a:srgbClr val="CF43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0080" y="2788920"/>
            <a:ext cx="1901952" cy="438912"/>
          </a:xfrm>
          <a:prstGeom prst="rect">
            <a:avLst/>
          </a:prstGeom>
          <a:noFill/>
        </p:spPr>
        <p:txBody>
          <a:bodyPr wrap="square" anchor="t">
            <a:spAutoFit/>
          </a:bodyPr>
          <a:lstStyle/>
          <a:p>
            <a:pPr algn="ctr"/>
            <a:r>
              <a:rPr sz="1900" b="0">
                <a:solidFill>
                  <a:srgbClr val="FFFFFF"/>
                </a:solidFill>
                <a:latin typeface="Aptos"/>
              </a:rPr>
              <a:t>Know</a:t>
            </a:r>
          </a:p>
        </p:txBody>
      </p:sp>
      <p:sp>
        <p:nvSpPr>
          <p:cNvPr id="9" name="TextBox 8"/>
          <p:cNvSpPr txBox="1"/>
          <p:nvPr/>
        </p:nvSpPr>
        <p:spPr>
          <a:xfrm>
            <a:off x="704088" y="3502152"/>
            <a:ext cx="1773936" cy="1015663"/>
          </a:xfrm>
          <a:prstGeom prst="rect">
            <a:avLst/>
          </a:prstGeom>
          <a:noFill/>
        </p:spPr>
        <p:txBody>
          <a:bodyPr wrap="square" anchor="t">
            <a:spAutoFit/>
          </a:bodyPr>
          <a:lstStyle/>
          <a:p>
            <a:pPr algn="l"/>
            <a:r>
              <a:rPr sz="1500" b="0" dirty="0">
                <a:solidFill>
                  <a:schemeClr val="bg2"/>
                </a:solidFill>
                <a:latin typeface="Aptos"/>
              </a:rPr>
              <a:t>Know the Coordinator’s role and legal responsibilities.</a:t>
            </a:r>
          </a:p>
        </p:txBody>
      </p:sp>
      <p:sp>
        <p:nvSpPr>
          <p:cNvPr id="10" name="Rectangle 9"/>
          <p:cNvSpPr/>
          <p:nvPr/>
        </p:nvSpPr>
        <p:spPr>
          <a:xfrm>
            <a:off x="2889503" y="2770632"/>
            <a:ext cx="2176272" cy="260604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2834639" y="2697480"/>
            <a:ext cx="2176272" cy="260604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2834639" y="2697480"/>
            <a:ext cx="2176272" cy="621792"/>
          </a:xfrm>
          <a:prstGeom prst="rect">
            <a:avLst/>
          </a:prstGeom>
          <a:solidFill>
            <a:srgbClr val="E171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2971799" y="2788920"/>
            <a:ext cx="1901952" cy="438912"/>
          </a:xfrm>
          <a:prstGeom prst="rect">
            <a:avLst/>
          </a:prstGeom>
          <a:noFill/>
        </p:spPr>
        <p:txBody>
          <a:bodyPr wrap="square" anchor="t">
            <a:spAutoFit/>
          </a:bodyPr>
          <a:lstStyle/>
          <a:p>
            <a:pPr algn="ctr"/>
            <a:r>
              <a:rPr sz="1900" b="0">
                <a:solidFill>
                  <a:srgbClr val="FFFFFF"/>
                </a:solidFill>
                <a:latin typeface="Aptos"/>
              </a:rPr>
              <a:t>Recognize</a:t>
            </a:r>
          </a:p>
        </p:txBody>
      </p:sp>
      <p:sp>
        <p:nvSpPr>
          <p:cNvPr id="14" name="TextBox 13"/>
          <p:cNvSpPr txBox="1"/>
          <p:nvPr/>
        </p:nvSpPr>
        <p:spPr>
          <a:xfrm>
            <a:off x="3035808" y="3502152"/>
            <a:ext cx="1773936" cy="784830"/>
          </a:xfrm>
          <a:prstGeom prst="rect">
            <a:avLst/>
          </a:prstGeom>
          <a:noFill/>
        </p:spPr>
        <p:txBody>
          <a:bodyPr wrap="square" anchor="t">
            <a:spAutoFit/>
          </a:bodyPr>
          <a:lstStyle/>
          <a:p>
            <a:pPr algn="l"/>
            <a:r>
              <a:rPr sz="1500" b="0" dirty="0">
                <a:solidFill>
                  <a:schemeClr val="bg2"/>
                </a:solidFill>
                <a:latin typeface="Aptos"/>
              </a:rPr>
              <a:t>Recognize conduct that may trigger Title IX duties.</a:t>
            </a:r>
          </a:p>
        </p:txBody>
      </p:sp>
      <p:sp>
        <p:nvSpPr>
          <p:cNvPr id="15" name="Rectangle 14"/>
          <p:cNvSpPr/>
          <p:nvPr/>
        </p:nvSpPr>
        <p:spPr>
          <a:xfrm>
            <a:off x="5221223" y="2770632"/>
            <a:ext cx="2176272" cy="260604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5166359" y="2697480"/>
            <a:ext cx="2176272" cy="260604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bg2"/>
              </a:solidFill>
            </a:endParaRPr>
          </a:p>
        </p:txBody>
      </p:sp>
      <p:sp>
        <p:nvSpPr>
          <p:cNvPr id="17" name="Rectangle 16"/>
          <p:cNvSpPr/>
          <p:nvPr/>
        </p:nvSpPr>
        <p:spPr>
          <a:xfrm>
            <a:off x="5166359" y="2697480"/>
            <a:ext cx="2176272" cy="621792"/>
          </a:xfrm>
          <a:prstGeom prst="rect">
            <a:avLst/>
          </a:prstGeom>
          <a:solidFill>
            <a:srgbClr val="D8A8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303520" y="2788920"/>
            <a:ext cx="1901952" cy="438912"/>
          </a:xfrm>
          <a:prstGeom prst="rect">
            <a:avLst/>
          </a:prstGeom>
          <a:noFill/>
        </p:spPr>
        <p:txBody>
          <a:bodyPr wrap="square" anchor="t">
            <a:spAutoFit/>
          </a:bodyPr>
          <a:lstStyle/>
          <a:p>
            <a:pPr algn="ctr"/>
            <a:r>
              <a:rPr sz="1900" b="0">
                <a:solidFill>
                  <a:srgbClr val="FFFFFF"/>
                </a:solidFill>
                <a:latin typeface="Aptos"/>
              </a:rPr>
              <a:t>Respond</a:t>
            </a:r>
          </a:p>
        </p:txBody>
      </p:sp>
      <p:sp>
        <p:nvSpPr>
          <p:cNvPr id="19" name="TextBox 18"/>
          <p:cNvSpPr txBox="1"/>
          <p:nvPr/>
        </p:nvSpPr>
        <p:spPr>
          <a:xfrm>
            <a:off x="5367527" y="3502152"/>
            <a:ext cx="1773936" cy="1015663"/>
          </a:xfrm>
          <a:prstGeom prst="rect">
            <a:avLst/>
          </a:prstGeom>
          <a:noFill/>
        </p:spPr>
        <p:txBody>
          <a:bodyPr wrap="square" anchor="t">
            <a:spAutoFit/>
          </a:bodyPr>
          <a:lstStyle/>
          <a:p>
            <a:pPr algn="l"/>
            <a:r>
              <a:rPr sz="1500" b="0" dirty="0">
                <a:solidFill>
                  <a:schemeClr val="bg2"/>
                </a:solidFill>
                <a:latin typeface="Aptos"/>
              </a:rPr>
              <a:t>Provide a prompt, supportive, non-punitive initial response.</a:t>
            </a:r>
          </a:p>
        </p:txBody>
      </p:sp>
      <p:sp>
        <p:nvSpPr>
          <p:cNvPr id="20" name="Rectangle 19"/>
          <p:cNvSpPr/>
          <p:nvPr/>
        </p:nvSpPr>
        <p:spPr>
          <a:xfrm>
            <a:off x="7552944" y="2770632"/>
            <a:ext cx="2176272" cy="260604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7498079" y="2697480"/>
            <a:ext cx="2176272" cy="260604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7498079" y="2697480"/>
            <a:ext cx="2176272" cy="621792"/>
          </a:xfrm>
          <a:prstGeom prst="rect">
            <a:avLst/>
          </a:prstGeom>
          <a:solidFill>
            <a:srgbClr val="D3CC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635240" y="2788920"/>
            <a:ext cx="1901952" cy="438912"/>
          </a:xfrm>
          <a:prstGeom prst="rect">
            <a:avLst/>
          </a:prstGeom>
          <a:noFill/>
        </p:spPr>
        <p:txBody>
          <a:bodyPr wrap="square" anchor="t">
            <a:spAutoFit/>
          </a:bodyPr>
          <a:lstStyle/>
          <a:p>
            <a:pPr algn="ctr"/>
            <a:r>
              <a:rPr sz="1900" b="0">
                <a:solidFill>
                  <a:srgbClr val="FFFFFF"/>
                </a:solidFill>
                <a:latin typeface="Aptos"/>
              </a:rPr>
              <a:t>Coordinate</a:t>
            </a:r>
          </a:p>
        </p:txBody>
      </p:sp>
      <p:sp>
        <p:nvSpPr>
          <p:cNvPr id="24" name="TextBox 23"/>
          <p:cNvSpPr txBox="1"/>
          <p:nvPr/>
        </p:nvSpPr>
        <p:spPr>
          <a:xfrm>
            <a:off x="7699248" y="3502152"/>
            <a:ext cx="1773936" cy="1246495"/>
          </a:xfrm>
          <a:prstGeom prst="rect">
            <a:avLst/>
          </a:prstGeom>
          <a:noFill/>
        </p:spPr>
        <p:txBody>
          <a:bodyPr wrap="square" anchor="t">
            <a:spAutoFit/>
          </a:bodyPr>
          <a:lstStyle/>
          <a:p>
            <a:pPr algn="l"/>
            <a:r>
              <a:rPr sz="1500" b="0" dirty="0">
                <a:solidFill>
                  <a:schemeClr val="bg2"/>
                </a:solidFill>
                <a:latin typeface="Aptos"/>
              </a:rPr>
              <a:t>Coordinate grievance procedures impartially and consistently.</a:t>
            </a:r>
          </a:p>
        </p:txBody>
      </p:sp>
      <p:sp>
        <p:nvSpPr>
          <p:cNvPr id="25" name="Rectangle 24"/>
          <p:cNvSpPr/>
          <p:nvPr/>
        </p:nvSpPr>
        <p:spPr>
          <a:xfrm>
            <a:off x="9884664" y="2770632"/>
            <a:ext cx="2176272" cy="260604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9829800" y="2697480"/>
            <a:ext cx="2176272" cy="260604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9829800" y="2697480"/>
            <a:ext cx="2176272" cy="621792"/>
          </a:xfrm>
          <a:prstGeom prst="rect">
            <a:avLst/>
          </a:prstGeom>
          <a:solidFill>
            <a:srgbClr val="84B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9966960" y="2788920"/>
            <a:ext cx="1901952" cy="438912"/>
          </a:xfrm>
          <a:prstGeom prst="rect">
            <a:avLst/>
          </a:prstGeom>
          <a:noFill/>
        </p:spPr>
        <p:txBody>
          <a:bodyPr wrap="square" anchor="t">
            <a:spAutoFit/>
          </a:bodyPr>
          <a:lstStyle/>
          <a:p>
            <a:pPr algn="ctr"/>
            <a:r>
              <a:rPr sz="1900" b="0">
                <a:solidFill>
                  <a:srgbClr val="FFFFFF"/>
                </a:solidFill>
                <a:latin typeface="Aptos"/>
              </a:rPr>
              <a:t>Document</a:t>
            </a:r>
          </a:p>
        </p:txBody>
      </p:sp>
      <p:sp>
        <p:nvSpPr>
          <p:cNvPr id="29" name="TextBox 28"/>
          <p:cNvSpPr txBox="1"/>
          <p:nvPr/>
        </p:nvSpPr>
        <p:spPr>
          <a:xfrm>
            <a:off x="10030968" y="3502152"/>
            <a:ext cx="1773936" cy="784830"/>
          </a:xfrm>
          <a:prstGeom prst="rect">
            <a:avLst/>
          </a:prstGeom>
          <a:noFill/>
        </p:spPr>
        <p:txBody>
          <a:bodyPr wrap="square" anchor="t">
            <a:spAutoFit/>
          </a:bodyPr>
          <a:lstStyle/>
          <a:p>
            <a:pPr algn="l"/>
            <a:r>
              <a:rPr sz="1500" b="0" dirty="0">
                <a:solidFill>
                  <a:schemeClr val="bg2"/>
                </a:solidFill>
                <a:latin typeface="Aptos"/>
              </a:rPr>
              <a:t>Maintain required records and training materials.</a:t>
            </a:r>
          </a:p>
        </p:txBody>
      </p:sp>
      <p:sp>
        <p:nvSpPr>
          <p:cNvPr id="30" name="TextBox 29"/>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sp>
        <p:nvSpPr>
          <p:cNvPr id="31" name="TextBox 30">
            <a:extLst>
              <a:ext uri="{FF2B5EF4-FFF2-40B4-BE49-F238E27FC236}">
                <a16:creationId xmlns:a16="http://schemas.microsoft.com/office/drawing/2014/main" id="{BFD4B43B-8319-AC22-79E4-C295D9C08AF9}"/>
              </a:ext>
            </a:extLst>
          </p:cNvPr>
          <p:cNvSpPr txBox="1"/>
          <p:nvPr/>
        </p:nvSpPr>
        <p:spPr>
          <a:xfrm>
            <a:off x="448055" y="2328148"/>
            <a:ext cx="3183666" cy="369332"/>
          </a:xfrm>
          <a:prstGeom prst="rect">
            <a:avLst/>
          </a:prstGeom>
          <a:noFill/>
        </p:spPr>
        <p:txBody>
          <a:bodyPr wrap="square" rtlCol="0">
            <a:spAutoFit/>
          </a:bodyPr>
          <a:lstStyle/>
          <a:p>
            <a:r>
              <a:rPr lang="en-US" b="1" dirty="0">
                <a:solidFill>
                  <a:srgbClr val="FFFF00"/>
                </a:solidFill>
              </a:rPr>
              <a:t>ALL TEAM MEMBERS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Our Commitment</a:t>
            </a:r>
          </a:p>
        </p:txBody>
      </p:sp>
      <p:sp>
        <p:nvSpPr>
          <p:cNvPr id="5" name="Rectangle 4"/>
          <p:cNvSpPr/>
          <p:nvPr/>
        </p:nvSpPr>
        <p:spPr>
          <a:xfrm>
            <a:off x="786384" y="1536192"/>
            <a:ext cx="3429000" cy="420624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20" y="1463040"/>
            <a:ext cx="3429000" cy="420624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1463040"/>
            <a:ext cx="3429000" cy="621792"/>
          </a:xfrm>
          <a:prstGeom prst="rect">
            <a:avLst/>
          </a:prstGeom>
          <a:solidFill>
            <a:srgbClr val="CF43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1554480"/>
            <a:ext cx="3154680" cy="438912"/>
          </a:xfrm>
          <a:prstGeom prst="rect">
            <a:avLst/>
          </a:prstGeom>
          <a:noFill/>
        </p:spPr>
        <p:txBody>
          <a:bodyPr wrap="square" anchor="t">
            <a:spAutoFit/>
          </a:bodyPr>
          <a:lstStyle/>
          <a:p>
            <a:pPr algn="ctr"/>
            <a:r>
              <a:rPr sz="1900" b="0">
                <a:solidFill>
                  <a:srgbClr val="FFFFFF"/>
                </a:solidFill>
                <a:latin typeface="Aptos"/>
              </a:rPr>
              <a:t>Safety &amp; Dignity</a:t>
            </a:r>
          </a:p>
        </p:txBody>
      </p:sp>
      <p:sp>
        <p:nvSpPr>
          <p:cNvPr id="9" name="TextBox 8"/>
          <p:cNvSpPr txBox="1"/>
          <p:nvPr/>
        </p:nvSpPr>
        <p:spPr>
          <a:xfrm>
            <a:off x="932688" y="2267712"/>
            <a:ext cx="3026664" cy="1938992"/>
          </a:xfrm>
          <a:prstGeom prst="rect">
            <a:avLst/>
          </a:prstGeom>
          <a:noFill/>
        </p:spPr>
        <p:txBody>
          <a:bodyPr wrap="square" anchor="t">
            <a:spAutoFit/>
          </a:bodyPr>
          <a:lstStyle/>
          <a:p>
            <a:pPr algn="l"/>
            <a:r>
              <a:rPr sz="2000" b="0" dirty="0">
                <a:solidFill>
                  <a:schemeClr val="bg2"/>
                </a:solidFill>
                <a:latin typeface="Aptos"/>
              </a:rPr>
              <a:t>Provide a safe, respectful, Christ-centered learning environment.
Treat every person with dignity and compassion.</a:t>
            </a:r>
          </a:p>
        </p:txBody>
      </p:sp>
      <p:sp>
        <p:nvSpPr>
          <p:cNvPr id="10" name="Rectangle 9"/>
          <p:cNvSpPr/>
          <p:nvPr/>
        </p:nvSpPr>
        <p:spPr>
          <a:xfrm>
            <a:off x="4443983" y="1536192"/>
            <a:ext cx="3429000" cy="420624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389120" y="1463040"/>
            <a:ext cx="3429000" cy="420624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389120" y="1463040"/>
            <a:ext cx="3429000" cy="621792"/>
          </a:xfrm>
          <a:prstGeom prst="rect">
            <a:avLst/>
          </a:prstGeom>
          <a:solidFill>
            <a:srgbClr val="D8A8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526280" y="1554480"/>
            <a:ext cx="3154680" cy="438912"/>
          </a:xfrm>
          <a:prstGeom prst="rect">
            <a:avLst/>
          </a:prstGeom>
          <a:noFill/>
        </p:spPr>
        <p:txBody>
          <a:bodyPr wrap="square" anchor="t">
            <a:spAutoFit/>
          </a:bodyPr>
          <a:lstStyle/>
          <a:p>
            <a:pPr algn="ctr"/>
            <a:r>
              <a:rPr sz="1900" b="0">
                <a:solidFill>
                  <a:srgbClr val="FFFFFF"/>
                </a:solidFill>
                <a:latin typeface="Aptos"/>
              </a:rPr>
              <a:t>Compliance</a:t>
            </a:r>
          </a:p>
        </p:txBody>
      </p:sp>
      <p:sp>
        <p:nvSpPr>
          <p:cNvPr id="14" name="TextBox 13"/>
          <p:cNvSpPr txBox="1"/>
          <p:nvPr/>
        </p:nvSpPr>
        <p:spPr>
          <a:xfrm>
            <a:off x="4590288" y="2267712"/>
            <a:ext cx="3026664" cy="1938992"/>
          </a:xfrm>
          <a:prstGeom prst="rect">
            <a:avLst/>
          </a:prstGeom>
          <a:noFill/>
        </p:spPr>
        <p:txBody>
          <a:bodyPr wrap="square" anchor="t">
            <a:spAutoFit/>
          </a:bodyPr>
          <a:lstStyle/>
          <a:p>
            <a:pPr algn="l"/>
            <a:r>
              <a:rPr sz="2000" b="0" dirty="0">
                <a:solidFill>
                  <a:schemeClr val="bg2"/>
                </a:solidFill>
                <a:latin typeface="Aptos"/>
              </a:rPr>
              <a:t>Prohibit sex discrimination and respond promptly when the College has notice of conduct that may fall under Title IX.</a:t>
            </a:r>
          </a:p>
        </p:txBody>
      </p:sp>
      <p:sp>
        <p:nvSpPr>
          <p:cNvPr id="15" name="Rectangle 14"/>
          <p:cNvSpPr/>
          <p:nvPr/>
        </p:nvSpPr>
        <p:spPr>
          <a:xfrm>
            <a:off x="8101584" y="1536192"/>
            <a:ext cx="3429000" cy="420624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8046720" y="1463040"/>
            <a:ext cx="3429000" cy="420624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8046720" y="1463040"/>
            <a:ext cx="3429000" cy="621792"/>
          </a:xfrm>
          <a:prstGeom prst="rect">
            <a:avLst/>
          </a:prstGeom>
          <a:solidFill>
            <a:srgbClr val="84B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183880" y="1554480"/>
            <a:ext cx="3154680" cy="438912"/>
          </a:xfrm>
          <a:prstGeom prst="rect">
            <a:avLst/>
          </a:prstGeom>
          <a:noFill/>
        </p:spPr>
        <p:txBody>
          <a:bodyPr wrap="square" anchor="t">
            <a:spAutoFit/>
          </a:bodyPr>
          <a:lstStyle/>
          <a:p>
            <a:pPr algn="ctr"/>
            <a:r>
              <a:rPr sz="1900" b="0">
                <a:solidFill>
                  <a:srgbClr val="FFFFFF"/>
                </a:solidFill>
                <a:latin typeface="Aptos"/>
              </a:rPr>
              <a:t>Fairness</a:t>
            </a:r>
          </a:p>
        </p:txBody>
      </p:sp>
      <p:sp>
        <p:nvSpPr>
          <p:cNvPr id="19" name="TextBox 18"/>
          <p:cNvSpPr txBox="1"/>
          <p:nvPr/>
        </p:nvSpPr>
        <p:spPr>
          <a:xfrm>
            <a:off x="8247888" y="2267712"/>
            <a:ext cx="3026664" cy="1631216"/>
          </a:xfrm>
          <a:prstGeom prst="rect">
            <a:avLst/>
          </a:prstGeom>
          <a:noFill/>
        </p:spPr>
        <p:txBody>
          <a:bodyPr wrap="square" anchor="t">
            <a:spAutoFit/>
          </a:bodyPr>
          <a:lstStyle/>
          <a:p>
            <a:pPr algn="l"/>
            <a:r>
              <a:rPr sz="2000" b="0" dirty="0">
                <a:solidFill>
                  <a:schemeClr val="bg2"/>
                </a:solidFill>
                <a:latin typeface="Aptos"/>
              </a:rPr>
              <a:t>Support complainants and respondents while preserving impartiality, due process, and freedom from retaliation.</a:t>
            </a:r>
          </a:p>
        </p:txBody>
      </p:sp>
      <p:sp>
        <p:nvSpPr>
          <p:cNvPr id="20" name="TextBox 19"/>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sp>
        <p:nvSpPr>
          <p:cNvPr id="21" name="TextBox 20">
            <a:extLst>
              <a:ext uri="{FF2B5EF4-FFF2-40B4-BE49-F238E27FC236}">
                <a16:creationId xmlns:a16="http://schemas.microsoft.com/office/drawing/2014/main" id="{4146634C-0945-D61F-DC57-F72DFEE53C5C}"/>
              </a:ext>
            </a:extLst>
          </p:cNvPr>
          <p:cNvSpPr txBox="1"/>
          <p:nvPr/>
        </p:nvSpPr>
        <p:spPr>
          <a:xfrm>
            <a:off x="716280" y="948847"/>
            <a:ext cx="3482484" cy="523220"/>
          </a:xfrm>
          <a:prstGeom prst="rect">
            <a:avLst/>
          </a:prstGeom>
          <a:noFill/>
        </p:spPr>
        <p:txBody>
          <a:bodyPr wrap="square" rtlCol="0">
            <a:spAutoFit/>
          </a:bodyPr>
          <a:lstStyle/>
          <a:p>
            <a:r>
              <a:rPr lang="en-US" sz="2800" dirty="0">
                <a:solidFill>
                  <a:srgbClr val="FFFF00"/>
                </a:solidFill>
              </a:rPr>
              <a:t>ALL TEAM MEMBERS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Current Federal Framework</a:t>
            </a:r>
          </a:p>
        </p:txBody>
      </p:sp>
      <p:sp>
        <p:nvSpPr>
          <p:cNvPr id="5" name="TextBox 4"/>
          <p:cNvSpPr txBox="1"/>
          <p:nvPr/>
        </p:nvSpPr>
        <p:spPr>
          <a:xfrm>
            <a:off x="868680" y="1325880"/>
            <a:ext cx="10424160" cy="3039294"/>
          </a:xfrm>
          <a:prstGeom prst="rect">
            <a:avLst/>
          </a:prstGeom>
          <a:noFill/>
        </p:spPr>
        <p:txBody>
          <a:bodyPr wrap="square">
            <a:spAutoFit/>
          </a:bodyPr>
          <a:lstStyle/>
          <a:p>
            <a:pPr>
              <a:spcAft>
                <a:spcPts val="1500"/>
              </a:spcAft>
              <a:defRPr sz="2200">
                <a:solidFill>
                  <a:srgbClr val="FFFFFF"/>
                </a:solidFill>
                <a:latin typeface="Aptos"/>
              </a:defRPr>
            </a:pPr>
            <a:r>
              <a:rPr dirty="0"/>
              <a:t>Title IX prohibits discrimination on the basis of sex in education programs or activities receiving federal financial assistance.</a:t>
            </a:r>
          </a:p>
          <a:p>
            <a:pPr>
              <a:spcAft>
                <a:spcPts val="1500"/>
              </a:spcAft>
              <a:defRPr sz="2200">
                <a:solidFill>
                  <a:srgbClr val="FFFFFF"/>
                </a:solidFill>
                <a:latin typeface="Aptos"/>
              </a:defRPr>
            </a:pPr>
            <a:r>
              <a:rPr dirty="0"/>
              <a:t>The U.S. Department of Education states that the 2024 Title IX Final Rule was vacated on January 9, 2025.</a:t>
            </a:r>
          </a:p>
          <a:p>
            <a:pPr>
              <a:spcAft>
                <a:spcPts val="1500"/>
              </a:spcAft>
              <a:defRPr sz="2200">
                <a:solidFill>
                  <a:srgbClr val="FFFFFF"/>
                </a:solidFill>
                <a:latin typeface="Aptos"/>
              </a:defRPr>
            </a:pPr>
            <a:r>
              <a:rPr dirty="0"/>
              <a:t>OCR is currently enforcing the 2020 Title IX Rule.</a:t>
            </a:r>
          </a:p>
          <a:p>
            <a:pPr>
              <a:spcAft>
                <a:spcPts val="1500"/>
              </a:spcAft>
              <a:defRPr sz="2200">
                <a:solidFill>
                  <a:srgbClr val="FFFFFF"/>
                </a:solidFill>
                <a:latin typeface="Aptos"/>
              </a:defRPr>
            </a:pPr>
            <a:r>
              <a:rPr dirty="0"/>
              <a:t>PNWCC </a:t>
            </a:r>
            <a:r>
              <a:rPr lang="en-US" dirty="0"/>
              <a:t>will</a:t>
            </a:r>
            <a:r>
              <a:rPr dirty="0"/>
              <a:t> apply its adopted Title IX policy and grievance procedures consistently with the currently effective federal requirements.</a:t>
            </a:r>
          </a:p>
        </p:txBody>
      </p:sp>
      <p:sp>
        <p:nvSpPr>
          <p:cNvPr id="6" name="TextBox 5"/>
          <p:cNvSpPr txBox="1"/>
          <p:nvPr/>
        </p:nvSpPr>
        <p:spPr>
          <a:xfrm>
            <a:off x="868680" y="5806440"/>
            <a:ext cx="10424160" cy="369332"/>
          </a:xfrm>
          <a:prstGeom prst="rect">
            <a:avLst/>
          </a:prstGeom>
          <a:noFill/>
        </p:spPr>
        <p:txBody>
          <a:bodyPr wrap="square" anchor="t">
            <a:spAutoFit/>
          </a:bodyPr>
          <a:lstStyle/>
          <a:p>
            <a:pPr algn="ctr"/>
            <a:r>
              <a:rPr b="0" dirty="0">
                <a:solidFill>
                  <a:srgbClr val="E1E6EB"/>
                </a:solidFill>
                <a:latin typeface="Aptos"/>
              </a:rPr>
              <a:t>Key references: 34 C.F.R. Part 106; 34 C.F.R. §§ 106.30, 106.44, 106.45.</a:t>
            </a:r>
          </a:p>
        </p:txBody>
      </p:sp>
      <p:sp>
        <p:nvSpPr>
          <p:cNvPr id="7" name="TextBox 6"/>
          <p:cNvSpPr txBox="1"/>
          <p:nvPr/>
        </p:nvSpPr>
        <p:spPr>
          <a:xfrm>
            <a:off x="502920" y="6510528"/>
            <a:ext cx="11155680" cy="253916"/>
          </a:xfrm>
          <a:prstGeom prst="rect">
            <a:avLst/>
          </a:prstGeom>
          <a:noFill/>
        </p:spPr>
        <p:txBody>
          <a:bodyPr wrap="square" anchor="t">
            <a:spAutoFit/>
          </a:bodyPr>
          <a:lstStyle/>
          <a:p>
            <a:pPr algn="r"/>
            <a:r>
              <a:rPr sz="1050" b="0" dirty="0">
                <a:solidFill>
                  <a:srgbClr val="D2DCE6"/>
                </a:solidFill>
                <a:latin typeface="Aptos"/>
              </a:rPr>
              <a:t>PNWCC Title IX Coordinator Training • August 2026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The Title IX Coordinator’s Role</a:t>
            </a:r>
          </a:p>
        </p:txBody>
      </p:sp>
      <p:sp>
        <p:nvSpPr>
          <p:cNvPr id="5" name="TextBox 4"/>
          <p:cNvSpPr txBox="1"/>
          <p:nvPr/>
        </p:nvSpPr>
        <p:spPr>
          <a:xfrm>
            <a:off x="822960" y="1234440"/>
            <a:ext cx="10607040" cy="4937760"/>
          </a:xfrm>
          <a:prstGeom prst="rect">
            <a:avLst/>
          </a:prstGeom>
          <a:noFill/>
        </p:spPr>
        <p:txBody>
          <a:bodyPr wrap="square">
            <a:spAutoFit/>
          </a:bodyPr>
          <a:lstStyle/>
          <a:p>
            <a:pPr>
              <a:spcAft>
                <a:spcPts val="1500"/>
              </a:spcAft>
              <a:defRPr sz="2100">
                <a:solidFill>
                  <a:srgbClr val="FFFFFF"/>
                </a:solidFill>
                <a:latin typeface="Aptos"/>
              </a:defRPr>
            </a:pPr>
            <a:r>
              <a:t>Coordinate PNWCC’s efforts to comply with Title IX.</a:t>
            </a:r>
          </a:p>
          <a:p>
            <a:pPr>
              <a:spcAft>
                <a:spcPts val="1500"/>
              </a:spcAft>
              <a:defRPr sz="2100">
                <a:solidFill>
                  <a:srgbClr val="FFFFFF"/>
                </a:solidFill>
                <a:latin typeface="Aptos"/>
              </a:defRPr>
            </a:pPr>
            <a:r>
              <a:t>Receive reports and formal complaints and ensure an appropriate institutional response.</a:t>
            </a:r>
          </a:p>
          <a:p>
            <a:pPr>
              <a:spcAft>
                <a:spcPts val="1500"/>
              </a:spcAft>
              <a:defRPr sz="2100">
                <a:solidFill>
                  <a:srgbClr val="FFFFFF"/>
                </a:solidFill>
                <a:latin typeface="Aptos"/>
              </a:defRPr>
            </a:pPr>
            <a:r>
              <a:t>Discuss supportive measures with the complainant and explain the process for filing a formal complaint.</a:t>
            </a:r>
          </a:p>
          <a:p>
            <a:pPr>
              <a:spcAft>
                <a:spcPts val="1500"/>
              </a:spcAft>
              <a:defRPr sz="2100">
                <a:solidFill>
                  <a:srgbClr val="FFFFFF"/>
                </a:solidFill>
                <a:latin typeface="Aptos"/>
              </a:defRPr>
            </a:pPr>
            <a:r>
              <a:t>Coordinate implementation of supportive measures and grievance procedures.</a:t>
            </a:r>
          </a:p>
          <a:p>
            <a:pPr>
              <a:spcAft>
                <a:spcPts val="1500"/>
              </a:spcAft>
              <a:defRPr sz="2100">
                <a:solidFill>
                  <a:srgbClr val="FFFFFF"/>
                </a:solidFill>
                <a:latin typeface="Aptos"/>
              </a:defRPr>
            </a:pPr>
            <a:r>
              <a:t>Monitor patterns, barriers to reporting, retaliation concerns, training, notices, and recordkeeping.</a:t>
            </a:r>
          </a:p>
          <a:p>
            <a:pPr>
              <a:spcAft>
                <a:spcPts val="1500"/>
              </a:spcAft>
              <a:defRPr sz="2100">
                <a:solidFill>
                  <a:srgbClr val="FFFFFF"/>
                </a:solidFill>
                <a:latin typeface="Aptos"/>
              </a:defRPr>
            </a:pPr>
            <a:r>
              <a:t>Serve as a neutral process administrator—not an advocate for either party.</a:t>
            </a:r>
          </a:p>
        </p:txBody>
      </p:sp>
      <p:sp>
        <p:nvSpPr>
          <p:cNvPr id="6" name="TextBox 5"/>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8" name="Picture 7">
            <a:extLst>
              <a:ext uri="{FF2B5EF4-FFF2-40B4-BE49-F238E27FC236}">
                <a16:creationId xmlns:a16="http://schemas.microsoft.com/office/drawing/2014/main" id="{1F198F7D-0D9E-DF9C-AE3D-B42E95234E6E}"/>
              </a:ext>
            </a:extLst>
          </p:cNvPr>
          <p:cNvPicPr>
            <a:picLocks noChangeAspect="1"/>
          </p:cNvPicPr>
          <p:nvPr/>
        </p:nvPicPr>
        <p:blipFill>
          <a:blip r:embed="rId3"/>
          <a:stretch>
            <a:fillRect/>
          </a:stretch>
        </p:blipFill>
        <p:spPr>
          <a:xfrm>
            <a:off x="245745" y="5348251"/>
            <a:ext cx="1523234" cy="122234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What Conduct Requires Attention?</a:t>
            </a:r>
          </a:p>
        </p:txBody>
      </p:sp>
      <p:sp>
        <p:nvSpPr>
          <p:cNvPr id="5" name="Rectangle 4"/>
          <p:cNvSpPr/>
          <p:nvPr/>
        </p:nvSpPr>
        <p:spPr>
          <a:xfrm>
            <a:off x="694944" y="1444752"/>
            <a:ext cx="3520440" cy="434340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371600"/>
            <a:ext cx="3520440" cy="434340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371600"/>
            <a:ext cx="3520440" cy="621792"/>
          </a:xfrm>
          <a:prstGeom prst="rect">
            <a:avLst/>
          </a:prstGeom>
          <a:solidFill>
            <a:srgbClr val="CF43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1463040"/>
            <a:ext cx="3246120" cy="438912"/>
          </a:xfrm>
          <a:prstGeom prst="rect">
            <a:avLst/>
          </a:prstGeom>
          <a:noFill/>
        </p:spPr>
        <p:txBody>
          <a:bodyPr wrap="square" anchor="t">
            <a:spAutoFit/>
          </a:bodyPr>
          <a:lstStyle/>
          <a:p>
            <a:pPr algn="ctr"/>
            <a:r>
              <a:rPr sz="1900" b="0">
                <a:solidFill>
                  <a:srgbClr val="FFFFFF"/>
                </a:solidFill>
                <a:latin typeface="Aptos"/>
              </a:rPr>
              <a:t>Sexual Harassment</a:t>
            </a:r>
          </a:p>
        </p:txBody>
      </p:sp>
      <p:sp>
        <p:nvSpPr>
          <p:cNvPr id="9" name="TextBox 8"/>
          <p:cNvSpPr txBox="1"/>
          <p:nvPr/>
        </p:nvSpPr>
        <p:spPr>
          <a:xfrm>
            <a:off x="841247" y="2176272"/>
            <a:ext cx="3118104" cy="2554545"/>
          </a:xfrm>
          <a:prstGeom prst="rect">
            <a:avLst/>
          </a:prstGeom>
          <a:noFill/>
        </p:spPr>
        <p:txBody>
          <a:bodyPr wrap="square" anchor="t">
            <a:spAutoFit/>
          </a:bodyPr>
          <a:lstStyle/>
          <a:p>
            <a:pPr algn="l"/>
            <a:r>
              <a:rPr sz="2000" b="0" dirty="0">
                <a:solidFill>
                  <a:schemeClr val="bg2"/>
                </a:solidFill>
                <a:latin typeface="Aptos"/>
              </a:rPr>
              <a:t>Under the 2020 rule, Title IX sexual harassment includes quid pro quo harassment, certain severe/pervasive/objectively offensive conduct, and specified Clery/VAWA offenses.</a:t>
            </a:r>
          </a:p>
        </p:txBody>
      </p:sp>
      <p:sp>
        <p:nvSpPr>
          <p:cNvPr id="10" name="Rectangle 9"/>
          <p:cNvSpPr/>
          <p:nvPr/>
        </p:nvSpPr>
        <p:spPr>
          <a:xfrm>
            <a:off x="4398264" y="1444752"/>
            <a:ext cx="3520440" cy="434340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343400" y="1371600"/>
            <a:ext cx="3520440" cy="434340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343400" y="1371600"/>
            <a:ext cx="3520440" cy="621792"/>
          </a:xfrm>
          <a:prstGeom prst="rect">
            <a:avLst/>
          </a:prstGeom>
          <a:solidFill>
            <a:srgbClr val="E171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480560" y="1463040"/>
            <a:ext cx="3246120" cy="438912"/>
          </a:xfrm>
          <a:prstGeom prst="rect">
            <a:avLst/>
          </a:prstGeom>
          <a:noFill/>
        </p:spPr>
        <p:txBody>
          <a:bodyPr wrap="square" anchor="t">
            <a:spAutoFit/>
          </a:bodyPr>
          <a:lstStyle/>
          <a:p>
            <a:pPr algn="ctr"/>
            <a:r>
              <a:rPr sz="1900" b="0">
                <a:solidFill>
                  <a:srgbClr val="FFFFFF"/>
                </a:solidFill>
                <a:latin typeface="Aptos"/>
              </a:rPr>
              <a:t>Sexual Violence</a:t>
            </a:r>
          </a:p>
        </p:txBody>
      </p:sp>
      <p:sp>
        <p:nvSpPr>
          <p:cNvPr id="14" name="TextBox 13"/>
          <p:cNvSpPr txBox="1"/>
          <p:nvPr/>
        </p:nvSpPr>
        <p:spPr>
          <a:xfrm>
            <a:off x="4544568" y="2176272"/>
            <a:ext cx="3118104" cy="2862322"/>
          </a:xfrm>
          <a:prstGeom prst="rect">
            <a:avLst/>
          </a:prstGeom>
          <a:noFill/>
        </p:spPr>
        <p:txBody>
          <a:bodyPr wrap="square" anchor="t">
            <a:spAutoFit/>
          </a:bodyPr>
          <a:lstStyle/>
          <a:p>
            <a:pPr algn="l"/>
            <a:r>
              <a:rPr sz="2000" b="0" dirty="0">
                <a:solidFill>
                  <a:schemeClr val="bg2"/>
                </a:solidFill>
                <a:latin typeface="Aptos"/>
              </a:rPr>
              <a:t>Sexual assault
Dating violence
Domestic violence
Stalking
Treat reports seriously and route them promptly through the Title IX process.</a:t>
            </a:r>
          </a:p>
        </p:txBody>
      </p:sp>
      <p:sp>
        <p:nvSpPr>
          <p:cNvPr id="15" name="Rectangle 14"/>
          <p:cNvSpPr/>
          <p:nvPr/>
        </p:nvSpPr>
        <p:spPr>
          <a:xfrm>
            <a:off x="8101584" y="1444752"/>
            <a:ext cx="3520440" cy="434340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8046720" y="1381089"/>
            <a:ext cx="3520440" cy="434340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8046720" y="1371600"/>
            <a:ext cx="3520440" cy="621792"/>
          </a:xfrm>
          <a:prstGeom prst="rect">
            <a:avLst/>
          </a:prstGeom>
          <a:solidFill>
            <a:srgbClr val="84B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119872" y="1508760"/>
            <a:ext cx="3246120" cy="438912"/>
          </a:xfrm>
          <a:prstGeom prst="rect">
            <a:avLst/>
          </a:prstGeom>
          <a:noFill/>
        </p:spPr>
        <p:txBody>
          <a:bodyPr wrap="square" anchor="t">
            <a:spAutoFit/>
          </a:bodyPr>
          <a:lstStyle/>
          <a:p>
            <a:pPr algn="ctr"/>
            <a:r>
              <a:rPr sz="1900" b="0" dirty="0">
                <a:solidFill>
                  <a:srgbClr val="FFFFFF"/>
                </a:solidFill>
                <a:latin typeface="Aptos"/>
              </a:rPr>
              <a:t>Other Sex Discrimination</a:t>
            </a:r>
          </a:p>
        </p:txBody>
      </p:sp>
      <p:sp>
        <p:nvSpPr>
          <p:cNvPr id="19" name="TextBox 18"/>
          <p:cNvSpPr txBox="1"/>
          <p:nvPr/>
        </p:nvSpPr>
        <p:spPr>
          <a:xfrm>
            <a:off x="8247888" y="2176272"/>
            <a:ext cx="3118104" cy="2031325"/>
          </a:xfrm>
          <a:prstGeom prst="rect">
            <a:avLst/>
          </a:prstGeom>
          <a:noFill/>
        </p:spPr>
        <p:txBody>
          <a:bodyPr wrap="square" anchor="t">
            <a:spAutoFit/>
          </a:bodyPr>
          <a:lstStyle/>
          <a:p>
            <a:pPr algn="l"/>
            <a:r>
              <a:rPr b="0" dirty="0">
                <a:solidFill>
                  <a:schemeClr val="bg2"/>
                </a:solidFill>
                <a:latin typeface="Aptos"/>
              </a:rPr>
              <a:t>Pregnancy-related discrimination, retaliation, and other sex discrimination may require action even when the 2020 sexual-harassment grievance process is not the applicable procedure.</a:t>
            </a:r>
          </a:p>
        </p:txBody>
      </p:sp>
      <p:sp>
        <p:nvSpPr>
          <p:cNvPr id="20" name="TextBox 19"/>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23" name="Picture 22">
            <a:extLst>
              <a:ext uri="{FF2B5EF4-FFF2-40B4-BE49-F238E27FC236}">
                <a16:creationId xmlns:a16="http://schemas.microsoft.com/office/drawing/2014/main" id="{46FEE2C1-4118-D665-E392-15857AF838CF}"/>
              </a:ext>
            </a:extLst>
          </p:cNvPr>
          <p:cNvPicPr>
            <a:picLocks noChangeAspect="1"/>
          </p:cNvPicPr>
          <p:nvPr/>
        </p:nvPicPr>
        <p:blipFill>
          <a:blip r:embed="rId3"/>
          <a:stretch>
            <a:fillRect/>
          </a:stretch>
        </p:blipFill>
        <p:spPr>
          <a:xfrm>
            <a:off x="245744" y="5413248"/>
            <a:ext cx="1276221" cy="102412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dirty="0">
                <a:solidFill>
                  <a:srgbClr val="FFFFFF"/>
                </a:solidFill>
                <a:latin typeface="Aptos"/>
              </a:rPr>
              <a:t>Notice: What Happens When PNWCC Learns of a Concern?</a:t>
            </a:r>
          </a:p>
        </p:txBody>
      </p:sp>
      <p:sp>
        <p:nvSpPr>
          <p:cNvPr id="5" name="Rectangle 4"/>
          <p:cNvSpPr/>
          <p:nvPr/>
        </p:nvSpPr>
        <p:spPr>
          <a:xfrm>
            <a:off x="694944" y="1490472"/>
            <a:ext cx="3429000" cy="429768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417320"/>
            <a:ext cx="3429000" cy="3137588"/>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417320"/>
            <a:ext cx="3429000" cy="621792"/>
          </a:xfrm>
          <a:prstGeom prst="rect">
            <a:avLst/>
          </a:prstGeom>
          <a:solidFill>
            <a:srgbClr val="CF43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1508760"/>
            <a:ext cx="3154680" cy="438912"/>
          </a:xfrm>
          <a:prstGeom prst="rect">
            <a:avLst/>
          </a:prstGeom>
          <a:noFill/>
        </p:spPr>
        <p:txBody>
          <a:bodyPr wrap="square" anchor="t">
            <a:spAutoFit/>
          </a:bodyPr>
          <a:lstStyle/>
          <a:p>
            <a:pPr algn="ctr"/>
            <a:r>
              <a:rPr sz="1900" b="0">
                <a:solidFill>
                  <a:srgbClr val="FFFFFF"/>
                </a:solidFill>
                <a:latin typeface="Aptos"/>
              </a:rPr>
              <a:t>1 • Receive</a:t>
            </a:r>
          </a:p>
        </p:txBody>
      </p:sp>
      <p:sp>
        <p:nvSpPr>
          <p:cNvPr id="9" name="TextBox 8"/>
          <p:cNvSpPr txBox="1"/>
          <p:nvPr/>
        </p:nvSpPr>
        <p:spPr>
          <a:xfrm>
            <a:off x="841247" y="2221992"/>
            <a:ext cx="3026664" cy="1554272"/>
          </a:xfrm>
          <a:prstGeom prst="rect">
            <a:avLst/>
          </a:prstGeom>
          <a:noFill/>
        </p:spPr>
        <p:txBody>
          <a:bodyPr wrap="square" anchor="t">
            <a:spAutoFit/>
          </a:bodyPr>
          <a:lstStyle/>
          <a:p>
            <a:pPr algn="l"/>
            <a:r>
              <a:rPr sz="1900" b="0" dirty="0">
                <a:solidFill>
                  <a:schemeClr val="bg2"/>
                </a:solidFill>
                <a:latin typeface="Aptos"/>
              </a:rPr>
              <a:t>Document the report. Identify immediate safety needs. Do not require a formal complaint before offering support.</a:t>
            </a:r>
          </a:p>
        </p:txBody>
      </p:sp>
      <p:sp>
        <p:nvSpPr>
          <p:cNvPr id="10" name="Rectangle 9"/>
          <p:cNvSpPr/>
          <p:nvPr/>
        </p:nvSpPr>
        <p:spPr>
          <a:xfrm>
            <a:off x="4443983" y="1490472"/>
            <a:ext cx="3429000" cy="429768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389120" y="1417320"/>
            <a:ext cx="3429000" cy="3137588"/>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389120" y="1417320"/>
            <a:ext cx="3429000" cy="621792"/>
          </a:xfrm>
          <a:prstGeom prst="rect">
            <a:avLst/>
          </a:prstGeom>
          <a:solidFill>
            <a:srgbClr val="D8A8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526280" y="1508760"/>
            <a:ext cx="3154680" cy="438912"/>
          </a:xfrm>
          <a:prstGeom prst="rect">
            <a:avLst/>
          </a:prstGeom>
          <a:noFill/>
        </p:spPr>
        <p:txBody>
          <a:bodyPr wrap="square" anchor="t">
            <a:spAutoFit/>
          </a:bodyPr>
          <a:lstStyle/>
          <a:p>
            <a:pPr algn="ctr"/>
            <a:r>
              <a:rPr sz="1900" b="0">
                <a:solidFill>
                  <a:srgbClr val="FFFFFF"/>
                </a:solidFill>
                <a:latin typeface="Aptos"/>
              </a:rPr>
              <a:t>2 • Reach Out</a:t>
            </a:r>
          </a:p>
        </p:txBody>
      </p:sp>
      <p:sp>
        <p:nvSpPr>
          <p:cNvPr id="14" name="TextBox 13"/>
          <p:cNvSpPr txBox="1"/>
          <p:nvPr/>
        </p:nvSpPr>
        <p:spPr>
          <a:xfrm>
            <a:off x="4590288" y="2221992"/>
            <a:ext cx="3026664" cy="1846659"/>
          </a:xfrm>
          <a:prstGeom prst="rect">
            <a:avLst/>
          </a:prstGeom>
          <a:noFill/>
        </p:spPr>
        <p:txBody>
          <a:bodyPr wrap="square" anchor="t">
            <a:spAutoFit/>
          </a:bodyPr>
          <a:lstStyle/>
          <a:p>
            <a:pPr algn="l"/>
            <a:r>
              <a:rPr sz="1900" b="0" dirty="0">
                <a:solidFill>
                  <a:schemeClr val="bg2"/>
                </a:solidFill>
                <a:latin typeface="Aptos"/>
              </a:rPr>
              <a:t>Contact the complainant promptly. Explain supportive measures, availability with or without a formal complaint, and the complaint process.</a:t>
            </a:r>
          </a:p>
        </p:txBody>
      </p:sp>
      <p:sp>
        <p:nvSpPr>
          <p:cNvPr id="15" name="Rectangle 14"/>
          <p:cNvSpPr/>
          <p:nvPr/>
        </p:nvSpPr>
        <p:spPr>
          <a:xfrm>
            <a:off x="8193024" y="1490472"/>
            <a:ext cx="3429000" cy="429768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8138160" y="1417320"/>
            <a:ext cx="3429000" cy="3137588"/>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8138160" y="1417320"/>
            <a:ext cx="3429000" cy="621792"/>
          </a:xfrm>
          <a:prstGeom prst="rect">
            <a:avLst/>
          </a:prstGeom>
          <a:solidFill>
            <a:srgbClr val="84B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275320" y="1508760"/>
            <a:ext cx="3154680" cy="438912"/>
          </a:xfrm>
          <a:prstGeom prst="rect">
            <a:avLst/>
          </a:prstGeom>
          <a:noFill/>
        </p:spPr>
        <p:txBody>
          <a:bodyPr wrap="square" anchor="t">
            <a:spAutoFit/>
          </a:bodyPr>
          <a:lstStyle/>
          <a:p>
            <a:pPr algn="ctr"/>
            <a:r>
              <a:rPr sz="1900" b="0">
                <a:solidFill>
                  <a:srgbClr val="FFFFFF"/>
                </a:solidFill>
                <a:latin typeface="Aptos"/>
              </a:rPr>
              <a:t>3 • Assess</a:t>
            </a:r>
          </a:p>
        </p:txBody>
      </p:sp>
      <p:sp>
        <p:nvSpPr>
          <p:cNvPr id="19" name="TextBox 18"/>
          <p:cNvSpPr txBox="1"/>
          <p:nvPr/>
        </p:nvSpPr>
        <p:spPr>
          <a:xfrm>
            <a:off x="8339328" y="2221992"/>
            <a:ext cx="3026664" cy="2031325"/>
          </a:xfrm>
          <a:prstGeom prst="rect">
            <a:avLst/>
          </a:prstGeom>
          <a:noFill/>
        </p:spPr>
        <p:txBody>
          <a:bodyPr wrap="square" anchor="t">
            <a:spAutoFit/>
          </a:bodyPr>
          <a:lstStyle/>
          <a:p>
            <a:pPr algn="l"/>
            <a:r>
              <a:rPr sz="1800" b="0" dirty="0">
                <a:solidFill>
                  <a:schemeClr val="bg2"/>
                </a:solidFill>
                <a:latin typeface="Aptos"/>
              </a:rPr>
              <a:t>Determine which policy/process applies, whether emergency action is implicated, and whether the Coordinator should sign a formal complaint under the 2020 framework.</a:t>
            </a:r>
          </a:p>
        </p:txBody>
      </p:sp>
      <p:sp>
        <p:nvSpPr>
          <p:cNvPr id="20" name="TextBox 19"/>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22" name="Picture 21">
            <a:extLst>
              <a:ext uri="{FF2B5EF4-FFF2-40B4-BE49-F238E27FC236}">
                <a16:creationId xmlns:a16="http://schemas.microsoft.com/office/drawing/2014/main" id="{852899E8-74F1-8755-86C5-0A29DBD8CE34}"/>
              </a:ext>
            </a:extLst>
          </p:cNvPr>
          <p:cNvPicPr>
            <a:picLocks noChangeAspect="1"/>
          </p:cNvPicPr>
          <p:nvPr/>
        </p:nvPicPr>
        <p:blipFill>
          <a:blip r:embed="rId3"/>
          <a:stretch>
            <a:fillRect/>
          </a:stretch>
        </p:blipFill>
        <p:spPr>
          <a:xfrm>
            <a:off x="777239" y="5139127"/>
            <a:ext cx="1506143" cy="120863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Supportive Measures</a:t>
            </a:r>
          </a:p>
        </p:txBody>
      </p:sp>
      <p:sp>
        <p:nvSpPr>
          <p:cNvPr id="5" name="TextBox 4"/>
          <p:cNvSpPr txBox="1"/>
          <p:nvPr/>
        </p:nvSpPr>
        <p:spPr>
          <a:xfrm>
            <a:off x="822960" y="1234440"/>
            <a:ext cx="10607040" cy="4754880"/>
          </a:xfrm>
          <a:prstGeom prst="rect">
            <a:avLst/>
          </a:prstGeom>
          <a:noFill/>
        </p:spPr>
        <p:txBody>
          <a:bodyPr wrap="square">
            <a:spAutoFit/>
          </a:bodyPr>
          <a:lstStyle/>
          <a:p>
            <a:pPr>
              <a:spcAft>
                <a:spcPts val="1500"/>
              </a:spcAft>
              <a:defRPr sz="2100">
                <a:solidFill>
                  <a:srgbClr val="FFFFFF"/>
                </a:solidFill>
                <a:latin typeface="Aptos"/>
              </a:defRPr>
            </a:pPr>
            <a:r>
              <a:t>Supportive measures are individualized, non-disciplinary, non-punitive services offered as appropriate and reasonably available.</a:t>
            </a:r>
          </a:p>
          <a:p>
            <a:pPr>
              <a:spcAft>
                <a:spcPts val="1500"/>
              </a:spcAft>
              <a:defRPr sz="2100">
                <a:solidFill>
                  <a:srgbClr val="FFFFFF"/>
                </a:solidFill>
                <a:latin typeface="Aptos"/>
              </a:defRPr>
            </a:pPr>
            <a:r>
              <a:t>Examples: academic flexibility, schedule changes, campus access adjustments, no-contact directives, counseling/resource referrals, and other measures designed to restore or preserve equal access.</a:t>
            </a:r>
          </a:p>
          <a:p>
            <a:pPr>
              <a:spcAft>
                <a:spcPts val="1500"/>
              </a:spcAft>
              <a:defRPr sz="2100">
                <a:solidFill>
                  <a:srgbClr val="FFFFFF"/>
                </a:solidFill>
                <a:latin typeface="Aptos"/>
              </a:defRPr>
            </a:pPr>
            <a:r>
              <a:t>Consider the needs of both complainants and respondents.</a:t>
            </a:r>
          </a:p>
          <a:p>
            <a:pPr>
              <a:spcAft>
                <a:spcPts val="1500"/>
              </a:spcAft>
              <a:defRPr sz="2100">
                <a:solidFill>
                  <a:srgbClr val="FFFFFF"/>
                </a:solidFill>
                <a:latin typeface="Aptos"/>
              </a:defRPr>
            </a:pPr>
            <a:r>
              <a:t>Maintain confidentiality to the extent possible while implementing the measure.</a:t>
            </a:r>
          </a:p>
          <a:p>
            <a:pPr>
              <a:spcAft>
                <a:spcPts val="1500"/>
              </a:spcAft>
              <a:defRPr sz="2100">
                <a:solidFill>
                  <a:srgbClr val="FFFFFF"/>
                </a:solidFill>
                <a:latin typeface="Aptos"/>
              </a:defRPr>
            </a:pPr>
            <a:r>
              <a:t>Document the College’s response and the basis for decisions.</a:t>
            </a:r>
          </a:p>
        </p:txBody>
      </p:sp>
      <p:sp>
        <p:nvSpPr>
          <p:cNvPr id="6" name="TextBox 5"/>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8" name="Picture 7">
            <a:extLst>
              <a:ext uri="{FF2B5EF4-FFF2-40B4-BE49-F238E27FC236}">
                <a16:creationId xmlns:a16="http://schemas.microsoft.com/office/drawing/2014/main" id="{B393EAD8-14A7-BE32-FC3D-436DEEC1C6E9}"/>
              </a:ext>
            </a:extLst>
          </p:cNvPr>
          <p:cNvPicPr>
            <a:picLocks noChangeAspect="1"/>
          </p:cNvPicPr>
          <p:nvPr/>
        </p:nvPicPr>
        <p:blipFill>
          <a:blip r:embed="rId3"/>
          <a:stretch>
            <a:fillRect/>
          </a:stretch>
        </p:blipFill>
        <p:spPr>
          <a:xfrm>
            <a:off x="245745" y="5623560"/>
            <a:ext cx="1230642" cy="9875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Formal Complaint &amp; Grievance Process</a:t>
            </a:r>
          </a:p>
        </p:txBody>
      </p:sp>
      <p:sp>
        <p:nvSpPr>
          <p:cNvPr id="5" name="TextBox 4"/>
          <p:cNvSpPr txBox="1"/>
          <p:nvPr/>
        </p:nvSpPr>
        <p:spPr>
          <a:xfrm>
            <a:off x="822960" y="1188720"/>
            <a:ext cx="10607040" cy="5029200"/>
          </a:xfrm>
          <a:prstGeom prst="rect">
            <a:avLst/>
          </a:prstGeom>
          <a:noFill/>
        </p:spPr>
        <p:txBody>
          <a:bodyPr wrap="square">
            <a:spAutoFit/>
          </a:bodyPr>
          <a:lstStyle/>
          <a:p>
            <a:pPr>
              <a:spcAft>
                <a:spcPts val="1500"/>
              </a:spcAft>
              <a:defRPr sz="2000">
                <a:solidFill>
                  <a:srgbClr val="FFFFFF"/>
                </a:solidFill>
                <a:latin typeface="Aptos"/>
              </a:defRPr>
            </a:pPr>
            <a:r>
              <a:t>Confirm that the formal complaint is signed by the complainant or by the Title IX Coordinator as permitted by the 2020 rule.</a:t>
            </a:r>
          </a:p>
          <a:p>
            <a:pPr>
              <a:spcAft>
                <a:spcPts val="1500"/>
              </a:spcAft>
              <a:defRPr sz="2000">
                <a:solidFill>
                  <a:srgbClr val="FFFFFF"/>
                </a:solidFill>
                <a:latin typeface="Aptos"/>
              </a:defRPr>
            </a:pPr>
            <a:r>
              <a:t>Provide required written notice to the parties.</a:t>
            </a:r>
          </a:p>
          <a:p>
            <a:pPr>
              <a:spcAft>
                <a:spcPts val="1500"/>
              </a:spcAft>
              <a:defRPr sz="2000">
                <a:solidFill>
                  <a:srgbClr val="FFFFFF"/>
                </a:solidFill>
                <a:latin typeface="Aptos"/>
              </a:defRPr>
            </a:pPr>
            <a:r>
              <a:t>Assign trained, impartial personnel; screen for conflicts of interest and bias.</a:t>
            </a:r>
          </a:p>
          <a:p>
            <a:pPr>
              <a:spcAft>
                <a:spcPts val="1500"/>
              </a:spcAft>
              <a:defRPr sz="2000">
                <a:solidFill>
                  <a:srgbClr val="FFFFFF"/>
                </a:solidFill>
                <a:latin typeface="Aptos"/>
              </a:defRPr>
            </a:pPr>
            <a:r>
              <a:t>Ensure equal opportunity to present witnesses and evidence and to review directly related evidence.</a:t>
            </a:r>
          </a:p>
          <a:p>
            <a:pPr>
              <a:spcAft>
                <a:spcPts val="1500"/>
              </a:spcAft>
              <a:defRPr sz="2000">
                <a:solidFill>
                  <a:srgbClr val="FFFFFF"/>
                </a:solidFill>
                <a:latin typeface="Aptos"/>
              </a:defRPr>
            </a:pPr>
            <a:r>
              <a:t>Ensure the investigative report fairly summarizes relevant evidence.</a:t>
            </a:r>
          </a:p>
          <a:p>
            <a:pPr>
              <a:spcAft>
                <a:spcPts val="1500"/>
              </a:spcAft>
              <a:defRPr sz="2000">
                <a:solidFill>
                  <a:srgbClr val="FFFFFF"/>
                </a:solidFill>
                <a:latin typeface="Aptos"/>
              </a:defRPr>
            </a:pPr>
            <a:r>
              <a:t>Follow PNWCC’s applicable hearing, determination, appeal, and remedy procedures.</a:t>
            </a:r>
          </a:p>
        </p:txBody>
      </p:sp>
      <p:sp>
        <p:nvSpPr>
          <p:cNvPr id="6" name="TextBox 5"/>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8" name="Picture 7">
            <a:extLst>
              <a:ext uri="{FF2B5EF4-FFF2-40B4-BE49-F238E27FC236}">
                <a16:creationId xmlns:a16="http://schemas.microsoft.com/office/drawing/2014/main" id="{91D404AA-1925-F691-78D1-120347A84AD4}"/>
              </a:ext>
            </a:extLst>
          </p:cNvPr>
          <p:cNvPicPr>
            <a:picLocks noChangeAspect="1"/>
          </p:cNvPicPr>
          <p:nvPr/>
        </p:nvPicPr>
        <p:blipFill>
          <a:blip r:embed="rId3"/>
          <a:stretch>
            <a:fillRect/>
          </a:stretch>
        </p:blipFill>
        <p:spPr>
          <a:xfrm>
            <a:off x="308609" y="5512037"/>
            <a:ext cx="1328943" cy="106643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Impartiality, Bias &amp; Conflicts of Interest</a:t>
            </a:r>
          </a:p>
        </p:txBody>
      </p:sp>
      <p:sp>
        <p:nvSpPr>
          <p:cNvPr id="5" name="Rectangle 4"/>
          <p:cNvSpPr/>
          <p:nvPr/>
        </p:nvSpPr>
        <p:spPr>
          <a:xfrm>
            <a:off x="694944" y="1490472"/>
            <a:ext cx="3520440" cy="438912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417320"/>
            <a:ext cx="3520440" cy="2989886"/>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417320"/>
            <a:ext cx="3520440" cy="621792"/>
          </a:xfrm>
          <a:prstGeom prst="rect">
            <a:avLst/>
          </a:prstGeom>
          <a:solidFill>
            <a:srgbClr val="CF43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1508760"/>
            <a:ext cx="3246120" cy="438912"/>
          </a:xfrm>
          <a:prstGeom prst="rect">
            <a:avLst/>
          </a:prstGeom>
          <a:noFill/>
        </p:spPr>
        <p:txBody>
          <a:bodyPr wrap="square" anchor="t">
            <a:spAutoFit/>
          </a:bodyPr>
          <a:lstStyle/>
          <a:p>
            <a:pPr algn="ctr"/>
            <a:r>
              <a:rPr sz="1900" b="0">
                <a:solidFill>
                  <a:srgbClr val="FFFFFF"/>
                </a:solidFill>
                <a:latin typeface="Aptos"/>
              </a:rPr>
              <a:t>Avoid Prejudgment</a:t>
            </a:r>
          </a:p>
        </p:txBody>
      </p:sp>
      <p:sp>
        <p:nvSpPr>
          <p:cNvPr id="9" name="TextBox 8"/>
          <p:cNvSpPr txBox="1"/>
          <p:nvPr/>
        </p:nvSpPr>
        <p:spPr>
          <a:xfrm>
            <a:off x="841247" y="2221992"/>
            <a:ext cx="3118104" cy="2185214"/>
          </a:xfrm>
          <a:prstGeom prst="rect">
            <a:avLst/>
          </a:prstGeom>
          <a:noFill/>
        </p:spPr>
        <p:txBody>
          <a:bodyPr wrap="square" anchor="t">
            <a:spAutoFit/>
          </a:bodyPr>
          <a:lstStyle/>
          <a:p>
            <a:pPr algn="l"/>
            <a:r>
              <a:rPr sz="1700" b="0" dirty="0">
                <a:solidFill>
                  <a:schemeClr val="bg2"/>
                </a:solidFill>
                <a:latin typeface="Aptos"/>
              </a:rPr>
              <a:t>Do not assume credibility or responsibility based on status, gender, prior experiences, or the nature of the allegation.
Presumption: respondent is not responsible until the process concludes.</a:t>
            </a:r>
          </a:p>
        </p:txBody>
      </p:sp>
      <p:sp>
        <p:nvSpPr>
          <p:cNvPr id="10" name="Rectangle 9"/>
          <p:cNvSpPr/>
          <p:nvPr/>
        </p:nvSpPr>
        <p:spPr>
          <a:xfrm>
            <a:off x="4398264" y="1490472"/>
            <a:ext cx="3520440" cy="438912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343400" y="1417320"/>
            <a:ext cx="3520440" cy="2989886"/>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343400" y="1417320"/>
            <a:ext cx="3520440" cy="621792"/>
          </a:xfrm>
          <a:prstGeom prst="rect">
            <a:avLst/>
          </a:prstGeom>
          <a:solidFill>
            <a:srgbClr val="D8A8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480560" y="1508760"/>
            <a:ext cx="3246120" cy="438912"/>
          </a:xfrm>
          <a:prstGeom prst="rect">
            <a:avLst/>
          </a:prstGeom>
          <a:noFill/>
        </p:spPr>
        <p:txBody>
          <a:bodyPr wrap="square" anchor="t">
            <a:spAutoFit/>
          </a:bodyPr>
          <a:lstStyle/>
          <a:p>
            <a:pPr algn="ctr"/>
            <a:r>
              <a:rPr sz="1900" b="0">
                <a:solidFill>
                  <a:srgbClr val="FFFFFF"/>
                </a:solidFill>
                <a:latin typeface="Aptos"/>
              </a:rPr>
              <a:t>Check Conflicts</a:t>
            </a:r>
          </a:p>
        </p:txBody>
      </p:sp>
      <p:sp>
        <p:nvSpPr>
          <p:cNvPr id="14" name="TextBox 13"/>
          <p:cNvSpPr txBox="1"/>
          <p:nvPr/>
        </p:nvSpPr>
        <p:spPr>
          <a:xfrm>
            <a:off x="4544568" y="2221992"/>
            <a:ext cx="3118104" cy="1754326"/>
          </a:xfrm>
          <a:prstGeom prst="rect">
            <a:avLst/>
          </a:prstGeom>
          <a:noFill/>
        </p:spPr>
        <p:txBody>
          <a:bodyPr wrap="square" anchor="t">
            <a:spAutoFit/>
          </a:bodyPr>
          <a:lstStyle/>
          <a:p>
            <a:pPr algn="l"/>
            <a:r>
              <a:rPr sz="1800" b="0" dirty="0">
                <a:solidFill>
                  <a:schemeClr val="bg2"/>
                </a:solidFill>
                <a:latin typeface="Aptos"/>
              </a:rPr>
              <a:t>Before assigning an investigator, decision-maker, appeal officer, or facilitator, identify personal, professional, financial, or relational conflicts.</a:t>
            </a:r>
          </a:p>
        </p:txBody>
      </p:sp>
      <p:sp>
        <p:nvSpPr>
          <p:cNvPr id="15" name="Rectangle 14"/>
          <p:cNvSpPr/>
          <p:nvPr/>
        </p:nvSpPr>
        <p:spPr>
          <a:xfrm>
            <a:off x="8101584" y="1490472"/>
            <a:ext cx="3520440" cy="438912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8101584" y="1417320"/>
            <a:ext cx="3520440" cy="2989886"/>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bg2"/>
              </a:solidFill>
            </a:endParaRPr>
          </a:p>
        </p:txBody>
      </p:sp>
      <p:sp>
        <p:nvSpPr>
          <p:cNvPr id="17" name="Rectangle 16"/>
          <p:cNvSpPr/>
          <p:nvPr/>
        </p:nvSpPr>
        <p:spPr>
          <a:xfrm>
            <a:off x="8046720" y="1417320"/>
            <a:ext cx="3520440" cy="621792"/>
          </a:xfrm>
          <a:prstGeom prst="rect">
            <a:avLst/>
          </a:prstGeom>
          <a:solidFill>
            <a:srgbClr val="84B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183880" y="1508760"/>
            <a:ext cx="3246120" cy="438912"/>
          </a:xfrm>
          <a:prstGeom prst="rect">
            <a:avLst/>
          </a:prstGeom>
          <a:noFill/>
        </p:spPr>
        <p:txBody>
          <a:bodyPr wrap="square" anchor="t">
            <a:spAutoFit/>
          </a:bodyPr>
          <a:lstStyle/>
          <a:p>
            <a:pPr algn="ctr"/>
            <a:r>
              <a:rPr sz="1900" b="0">
                <a:solidFill>
                  <a:srgbClr val="FFFFFF"/>
                </a:solidFill>
                <a:latin typeface="Aptos"/>
              </a:rPr>
              <a:t>Use Neutral Language</a:t>
            </a:r>
          </a:p>
        </p:txBody>
      </p:sp>
      <p:sp>
        <p:nvSpPr>
          <p:cNvPr id="19" name="TextBox 18"/>
          <p:cNvSpPr txBox="1"/>
          <p:nvPr/>
        </p:nvSpPr>
        <p:spPr>
          <a:xfrm>
            <a:off x="8247888" y="2221992"/>
            <a:ext cx="3118104" cy="1200329"/>
          </a:xfrm>
          <a:prstGeom prst="rect">
            <a:avLst/>
          </a:prstGeom>
          <a:noFill/>
        </p:spPr>
        <p:txBody>
          <a:bodyPr wrap="square" anchor="t">
            <a:spAutoFit/>
          </a:bodyPr>
          <a:lstStyle/>
          <a:p>
            <a:pPr algn="l"/>
            <a:r>
              <a:rPr sz="1800" b="0" dirty="0">
                <a:solidFill>
                  <a:schemeClr val="bg2"/>
                </a:solidFill>
                <a:latin typeface="Aptos"/>
              </a:rPr>
              <a:t>Describe allegations as allegations. Apply procedures equally. Do not coach either party on how to win the case.</a:t>
            </a:r>
          </a:p>
        </p:txBody>
      </p:sp>
      <p:sp>
        <p:nvSpPr>
          <p:cNvPr id="20" name="TextBox 19"/>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22" name="Picture 21">
            <a:extLst>
              <a:ext uri="{FF2B5EF4-FFF2-40B4-BE49-F238E27FC236}">
                <a16:creationId xmlns:a16="http://schemas.microsoft.com/office/drawing/2014/main" id="{4D630BD9-5B08-7ECD-1785-823D2B5D3AAD}"/>
              </a:ext>
            </a:extLst>
          </p:cNvPr>
          <p:cNvPicPr>
            <a:picLocks noChangeAspect="1"/>
          </p:cNvPicPr>
          <p:nvPr/>
        </p:nvPicPr>
        <p:blipFill>
          <a:blip r:embed="rId3"/>
          <a:stretch>
            <a:fillRect/>
          </a:stretch>
        </p:blipFill>
        <p:spPr>
          <a:xfrm>
            <a:off x="278699" y="5272755"/>
            <a:ext cx="1617313" cy="129784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Coordinator ≠ Investigator ≠ Decision-Maker</a:t>
            </a:r>
          </a:p>
        </p:txBody>
      </p:sp>
      <p:sp>
        <p:nvSpPr>
          <p:cNvPr id="5" name="Rectangle 4"/>
          <p:cNvSpPr/>
          <p:nvPr/>
        </p:nvSpPr>
        <p:spPr>
          <a:xfrm>
            <a:off x="740664" y="1490472"/>
            <a:ext cx="3383280" cy="434340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85800" y="1417320"/>
            <a:ext cx="3383280" cy="2872669"/>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85800" y="1417320"/>
            <a:ext cx="3383280" cy="621792"/>
          </a:xfrm>
          <a:prstGeom prst="rect">
            <a:avLst/>
          </a:prstGeom>
          <a:solidFill>
            <a:srgbClr val="349D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22960" y="1508760"/>
            <a:ext cx="3108960" cy="438912"/>
          </a:xfrm>
          <a:prstGeom prst="rect">
            <a:avLst/>
          </a:prstGeom>
          <a:noFill/>
        </p:spPr>
        <p:txBody>
          <a:bodyPr wrap="square" anchor="t">
            <a:spAutoFit/>
          </a:bodyPr>
          <a:lstStyle/>
          <a:p>
            <a:pPr algn="ctr"/>
            <a:r>
              <a:rPr sz="1900" b="0">
                <a:solidFill>
                  <a:srgbClr val="FFFFFF"/>
                </a:solidFill>
                <a:latin typeface="Aptos"/>
              </a:rPr>
              <a:t>Coordinator</a:t>
            </a:r>
          </a:p>
        </p:txBody>
      </p:sp>
      <p:sp>
        <p:nvSpPr>
          <p:cNvPr id="9" name="TextBox 8"/>
          <p:cNvSpPr txBox="1"/>
          <p:nvPr/>
        </p:nvSpPr>
        <p:spPr>
          <a:xfrm>
            <a:off x="886968" y="2221992"/>
            <a:ext cx="2980944" cy="1554272"/>
          </a:xfrm>
          <a:prstGeom prst="rect">
            <a:avLst/>
          </a:prstGeom>
          <a:noFill/>
        </p:spPr>
        <p:txBody>
          <a:bodyPr wrap="square" anchor="t">
            <a:spAutoFit/>
          </a:bodyPr>
          <a:lstStyle/>
          <a:p>
            <a:pPr algn="l"/>
            <a:r>
              <a:rPr sz="1900" b="0" dirty="0">
                <a:solidFill>
                  <a:schemeClr val="bg2"/>
                </a:solidFill>
                <a:latin typeface="Aptos"/>
              </a:rPr>
              <a:t>Coordinates compliance, outreach, supportive measures, process, notices, records, and institutional response.</a:t>
            </a:r>
          </a:p>
        </p:txBody>
      </p:sp>
      <p:sp>
        <p:nvSpPr>
          <p:cNvPr id="10" name="Rectangle 9"/>
          <p:cNvSpPr/>
          <p:nvPr/>
        </p:nvSpPr>
        <p:spPr>
          <a:xfrm>
            <a:off x="4462272" y="1490472"/>
            <a:ext cx="3383280" cy="434340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407408" y="1417320"/>
            <a:ext cx="3383280" cy="2872669"/>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407408" y="1417320"/>
            <a:ext cx="3383280" cy="621792"/>
          </a:xfrm>
          <a:prstGeom prst="rect">
            <a:avLst/>
          </a:prstGeom>
          <a:solidFill>
            <a:srgbClr val="E171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544568" y="1508760"/>
            <a:ext cx="3108960" cy="438912"/>
          </a:xfrm>
          <a:prstGeom prst="rect">
            <a:avLst/>
          </a:prstGeom>
          <a:noFill/>
        </p:spPr>
        <p:txBody>
          <a:bodyPr wrap="square" anchor="t">
            <a:spAutoFit/>
          </a:bodyPr>
          <a:lstStyle/>
          <a:p>
            <a:pPr algn="ctr"/>
            <a:r>
              <a:rPr sz="1900" b="0">
                <a:solidFill>
                  <a:srgbClr val="FFFFFF"/>
                </a:solidFill>
                <a:latin typeface="Aptos"/>
              </a:rPr>
              <a:t>Investigator</a:t>
            </a:r>
          </a:p>
        </p:txBody>
      </p:sp>
      <p:sp>
        <p:nvSpPr>
          <p:cNvPr id="14" name="TextBox 13"/>
          <p:cNvSpPr txBox="1"/>
          <p:nvPr/>
        </p:nvSpPr>
        <p:spPr>
          <a:xfrm>
            <a:off x="4608576" y="2221992"/>
            <a:ext cx="2980944" cy="1554272"/>
          </a:xfrm>
          <a:prstGeom prst="rect">
            <a:avLst/>
          </a:prstGeom>
          <a:noFill/>
        </p:spPr>
        <p:txBody>
          <a:bodyPr wrap="square" anchor="t">
            <a:spAutoFit/>
          </a:bodyPr>
          <a:lstStyle/>
          <a:p>
            <a:pPr algn="l"/>
            <a:r>
              <a:rPr sz="1900" b="0" dirty="0">
                <a:solidFill>
                  <a:schemeClr val="bg2"/>
                </a:solidFill>
                <a:latin typeface="Aptos"/>
              </a:rPr>
              <a:t>Collects evidence and prepares an investigative report that fairly summarizes relevant evidence.</a:t>
            </a:r>
          </a:p>
        </p:txBody>
      </p:sp>
      <p:sp>
        <p:nvSpPr>
          <p:cNvPr id="15" name="Rectangle 14"/>
          <p:cNvSpPr/>
          <p:nvPr/>
        </p:nvSpPr>
        <p:spPr>
          <a:xfrm>
            <a:off x="8174736" y="1490472"/>
            <a:ext cx="3383280" cy="434340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8119872" y="1417320"/>
            <a:ext cx="3383280" cy="2872669"/>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8119872" y="1417320"/>
            <a:ext cx="3383280" cy="621792"/>
          </a:xfrm>
          <a:prstGeom prst="rect">
            <a:avLst/>
          </a:prstGeom>
          <a:solidFill>
            <a:srgbClr val="84B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257032" y="1508760"/>
            <a:ext cx="3108960" cy="438912"/>
          </a:xfrm>
          <a:prstGeom prst="rect">
            <a:avLst/>
          </a:prstGeom>
          <a:noFill/>
        </p:spPr>
        <p:txBody>
          <a:bodyPr wrap="square" anchor="t">
            <a:spAutoFit/>
          </a:bodyPr>
          <a:lstStyle/>
          <a:p>
            <a:pPr algn="ctr"/>
            <a:r>
              <a:rPr sz="1900" b="0">
                <a:solidFill>
                  <a:srgbClr val="FFFFFF"/>
                </a:solidFill>
                <a:latin typeface="Aptos"/>
              </a:rPr>
              <a:t>Decision-Maker</a:t>
            </a:r>
          </a:p>
        </p:txBody>
      </p:sp>
      <p:sp>
        <p:nvSpPr>
          <p:cNvPr id="19" name="TextBox 18"/>
          <p:cNvSpPr txBox="1"/>
          <p:nvPr/>
        </p:nvSpPr>
        <p:spPr>
          <a:xfrm>
            <a:off x="8321040" y="2221992"/>
            <a:ext cx="2980944" cy="1661993"/>
          </a:xfrm>
          <a:prstGeom prst="rect">
            <a:avLst/>
          </a:prstGeom>
          <a:noFill/>
        </p:spPr>
        <p:txBody>
          <a:bodyPr wrap="square" anchor="t">
            <a:spAutoFit/>
          </a:bodyPr>
          <a:lstStyle/>
          <a:p>
            <a:pPr algn="l"/>
            <a:r>
              <a:rPr sz="1700" b="0" dirty="0">
                <a:solidFill>
                  <a:schemeClr val="bg2"/>
                </a:solidFill>
                <a:latin typeface="Aptos"/>
              </a:rPr>
              <a:t>Evaluates relevant evidence and makes the determination under PNWCC’s grievance procedure. Must be separate from the Coordinator and investigator.</a:t>
            </a:r>
          </a:p>
        </p:txBody>
      </p:sp>
      <p:sp>
        <p:nvSpPr>
          <p:cNvPr id="20" name="TextBox 19"/>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22" name="Picture 21">
            <a:extLst>
              <a:ext uri="{FF2B5EF4-FFF2-40B4-BE49-F238E27FC236}">
                <a16:creationId xmlns:a16="http://schemas.microsoft.com/office/drawing/2014/main" id="{A0351C66-B596-8EE9-B74F-A97D2661A8D8}"/>
              </a:ext>
            </a:extLst>
          </p:cNvPr>
          <p:cNvPicPr>
            <a:picLocks noChangeAspect="1"/>
          </p:cNvPicPr>
          <p:nvPr/>
        </p:nvPicPr>
        <p:blipFill>
          <a:blip r:embed="rId3"/>
          <a:stretch>
            <a:fillRect/>
          </a:stretch>
        </p:blipFill>
        <p:spPr>
          <a:xfrm>
            <a:off x="308610" y="5537675"/>
            <a:ext cx="1337668" cy="107343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Evidence &amp; Relevance</a:t>
            </a:r>
          </a:p>
        </p:txBody>
      </p:sp>
      <p:sp>
        <p:nvSpPr>
          <p:cNvPr id="5" name="TextBox 4"/>
          <p:cNvSpPr txBox="1"/>
          <p:nvPr/>
        </p:nvSpPr>
        <p:spPr>
          <a:xfrm>
            <a:off x="822960" y="1005840"/>
            <a:ext cx="10607040" cy="3824124"/>
          </a:xfrm>
          <a:prstGeom prst="rect">
            <a:avLst/>
          </a:prstGeom>
          <a:noFill/>
        </p:spPr>
        <p:txBody>
          <a:bodyPr wrap="square">
            <a:spAutoFit/>
          </a:bodyPr>
          <a:lstStyle/>
          <a:p>
            <a:pPr>
              <a:spcAft>
                <a:spcPts val="1500"/>
              </a:spcAft>
              <a:defRPr sz="2000">
                <a:solidFill>
                  <a:srgbClr val="FFFFFF"/>
                </a:solidFill>
                <a:latin typeface="Aptos"/>
              </a:defRPr>
            </a:pPr>
            <a:r>
              <a:rPr dirty="0"/>
              <a:t>Keep the process focused on evidence relevant to whether the alleged conduct occurred and whether policy was violated.</a:t>
            </a:r>
          </a:p>
          <a:p>
            <a:pPr>
              <a:spcAft>
                <a:spcPts val="1500"/>
              </a:spcAft>
              <a:defRPr sz="2000">
                <a:solidFill>
                  <a:srgbClr val="FFFFFF"/>
                </a:solidFill>
                <a:latin typeface="Aptos"/>
              </a:defRPr>
            </a:pPr>
            <a:r>
              <a:rPr dirty="0"/>
              <a:t>Do not rely on sex stereotypes.</a:t>
            </a:r>
          </a:p>
          <a:p>
            <a:pPr>
              <a:spcAft>
                <a:spcPts val="1500"/>
              </a:spcAft>
              <a:defRPr sz="2000">
                <a:solidFill>
                  <a:srgbClr val="FFFFFF"/>
                </a:solidFill>
                <a:latin typeface="Aptos"/>
              </a:defRPr>
            </a:pPr>
            <a:r>
              <a:rPr dirty="0"/>
              <a:t>Apply rape-shield protections and other evidentiary limits required by the 2020 rule.</a:t>
            </a:r>
          </a:p>
          <a:p>
            <a:pPr>
              <a:spcAft>
                <a:spcPts val="1500"/>
              </a:spcAft>
              <a:defRPr sz="2000">
                <a:solidFill>
                  <a:srgbClr val="FFFFFF"/>
                </a:solidFill>
                <a:latin typeface="Aptos"/>
              </a:defRPr>
            </a:pPr>
            <a:r>
              <a:rPr dirty="0"/>
              <a:t>Protect legally recognized privileged information unless the privilege is waived.</a:t>
            </a:r>
          </a:p>
          <a:p>
            <a:pPr>
              <a:spcAft>
                <a:spcPts val="1500"/>
              </a:spcAft>
              <a:defRPr sz="2000">
                <a:solidFill>
                  <a:srgbClr val="FFFFFF"/>
                </a:solidFill>
                <a:latin typeface="Aptos"/>
              </a:defRPr>
            </a:pPr>
            <a:r>
              <a:rPr dirty="0"/>
              <a:t>Give both parties the opportunities required by PNWCC’s grievance procedure to inspect, review, and respond to evidence.</a:t>
            </a:r>
            <a:r>
              <a:rPr lang="en-US" dirty="0"/>
              <a:t> </a:t>
            </a:r>
            <a:r>
              <a:rPr lang="en-US" dirty="0">
                <a:solidFill>
                  <a:srgbClr val="FFFF00"/>
                </a:solidFill>
              </a:rPr>
              <a:t>Note: The grievance procedure is detailed in the Student Handbook</a:t>
            </a:r>
            <a:endParaRPr dirty="0">
              <a:solidFill>
                <a:srgbClr val="FFFF00"/>
              </a:solidFill>
            </a:endParaRPr>
          </a:p>
          <a:p>
            <a:pPr>
              <a:spcAft>
                <a:spcPts val="1500"/>
              </a:spcAft>
              <a:defRPr sz="2000">
                <a:solidFill>
                  <a:srgbClr val="FFFFFF"/>
                </a:solidFill>
                <a:latin typeface="Aptos"/>
              </a:defRPr>
            </a:pPr>
            <a:r>
              <a:rPr dirty="0"/>
              <a:t>Document evidentiary and procedural decisions.</a:t>
            </a:r>
          </a:p>
        </p:txBody>
      </p:sp>
      <p:sp>
        <p:nvSpPr>
          <p:cNvPr id="6" name="TextBox 5"/>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8" name="Picture 7">
            <a:extLst>
              <a:ext uri="{FF2B5EF4-FFF2-40B4-BE49-F238E27FC236}">
                <a16:creationId xmlns:a16="http://schemas.microsoft.com/office/drawing/2014/main" id="{433F4D78-92C0-AD9C-CA1B-72B90772E1AE}"/>
              </a:ext>
            </a:extLst>
          </p:cNvPr>
          <p:cNvPicPr>
            <a:picLocks noChangeAspect="1"/>
          </p:cNvPicPr>
          <p:nvPr/>
        </p:nvPicPr>
        <p:blipFill>
          <a:blip r:embed="rId3"/>
          <a:stretch>
            <a:fillRect/>
          </a:stretch>
        </p:blipFill>
        <p:spPr>
          <a:xfrm>
            <a:off x="171308" y="5515764"/>
            <a:ext cx="1356986" cy="108893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762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Emergency Removal &amp; Administrative Leave</a:t>
            </a:r>
          </a:p>
        </p:txBody>
      </p:sp>
      <p:sp>
        <p:nvSpPr>
          <p:cNvPr id="5" name="Rectangle 4"/>
          <p:cNvSpPr/>
          <p:nvPr/>
        </p:nvSpPr>
        <p:spPr>
          <a:xfrm>
            <a:off x="877824" y="1581912"/>
            <a:ext cx="5074920" cy="416052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822960" y="1508760"/>
            <a:ext cx="5074920" cy="3037603"/>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822960" y="1508760"/>
            <a:ext cx="5074920" cy="621792"/>
          </a:xfrm>
          <a:prstGeom prst="rect">
            <a:avLst/>
          </a:prstGeom>
          <a:solidFill>
            <a:srgbClr val="CF43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60120" y="1600200"/>
            <a:ext cx="4800600" cy="438912"/>
          </a:xfrm>
          <a:prstGeom prst="rect">
            <a:avLst/>
          </a:prstGeom>
          <a:noFill/>
        </p:spPr>
        <p:txBody>
          <a:bodyPr wrap="square" anchor="t">
            <a:spAutoFit/>
          </a:bodyPr>
          <a:lstStyle/>
          <a:p>
            <a:pPr algn="ctr"/>
            <a:r>
              <a:rPr sz="1900" b="0">
                <a:solidFill>
                  <a:srgbClr val="FFFFFF"/>
                </a:solidFill>
                <a:latin typeface="Aptos"/>
              </a:rPr>
              <a:t>Emergency Removal</a:t>
            </a:r>
          </a:p>
        </p:txBody>
      </p:sp>
      <p:sp>
        <p:nvSpPr>
          <p:cNvPr id="9" name="TextBox 8"/>
          <p:cNvSpPr txBox="1"/>
          <p:nvPr/>
        </p:nvSpPr>
        <p:spPr>
          <a:xfrm>
            <a:off x="1024128" y="2313432"/>
            <a:ext cx="4672583" cy="1923604"/>
          </a:xfrm>
          <a:prstGeom prst="rect">
            <a:avLst/>
          </a:prstGeom>
          <a:noFill/>
        </p:spPr>
        <p:txBody>
          <a:bodyPr wrap="square" anchor="t">
            <a:spAutoFit/>
          </a:bodyPr>
          <a:lstStyle/>
          <a:p>
            <a:pPr algn="l"/>
            <a:r>
              <a:rPr sz="1700" b="0" dirty="0">
                <a:solidFill>
                  <a:schemeClr val="bg2"/>
                </a:solidFill>
                <a:latin typeface="Aptos"/>
              </a:rPr>
              <a:t>For a student respondent, the 2020 rule permits emergency removal only after an individualized safety and risk analysis determines an immediate threat to physical health or safety arising from the allegations. Provide notice and an opportunity to challenge the decision immediately afterward.</a:t>
            </a:r>
          </a:p>
        </p:txBody>
      </p:sp>
      <p:sp>
        <p:nvSpPr>
          <p:cNvPr id="10" name="Rectangle 9"/>
          <p:cNvSpPr/>
          <p:nvPr/>
        </p:nvSpPr>
        <p:spPr>
          <a:xfrm>
            <a:off x="6318503" y="1581912"/>
            <a:ext cx="5074920" cy="416052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263640" y="1508760"/>
            <a:ext cx="5074920" cy="3037603"/>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263640" y="1508760"/>
            <a:ext cx="5074920" cy="621792"/>
          </a:xfrm>
          <a:prstGeom prst="rect">
            <a:avLst/>
          </a:prstGeom>
          <a:solidFill>
            <a:srgbClr val="D8A8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400800" y="1600200"/>
            <a:ext cx="4800600" cy="438912"/>
          </a:xfrm>
          <a:prstGeom prst="rect">
            <a:avLst/>
          </a:prstGeom>
          <a:noFill/>
        </p:spPr>
        <p:txBody>
          <a:bodyPr wrap="square" anchor="t">
            <a:spAutoFit/>
          </a:bodyPr>
          <a:lstStyle/>
          <a:p>
            <a:pPr algn="ctr"/>
            <a:r>
              <a:rPr sz="1900" b="0">
                <a:solidFill>
                  <a:srgbClr val="FFFFFF"/>
                </a:solidFill>
                <a:latin typeface="Aptos"/>
              </a:rPr>
              <a:t>Administrative Leave</a:t>
            </a:r>
          </a:p>
        </p:txBody>
      </p:sp>
      <p:sp>
        <p:nvSpPr>
          <p:cNvPr id="14" name="TextBox 13"/>
          <p:cNvSpPr txBox="1"/>
          <p:nvPr/>
        </p:nvSpPr>
        <p:spPr>
          <a:xfrm>
            <a:off x="6464807" y="2313432"/>
            <a:ext cx="4672583" cy="1477328"/>
          </a:xfrm>
          <a:prstGeom prst="rect">
            <a:avLst/>
          </a:prstGeom>
          <a:noFill/>
        </p:spPr>
        <p:txBody>
          <a:bodyPr wrap="square" anchor="t">
            <a:spAutoFit/>
          </a:bodyPr>
          <a:lstStyle/>
          <a:p>
            <a:pPr algn="l"/>
            <a:r>
              <a:rPr sz="1800" b="0" dirty="0">
                <a:solidFill>
                  <a:schemeClr val="bg2"/>
                </a:solidFill>
                <a:latin typeface="Aptos"/>
              </a:rPr>
              <a:t>The 2020 rule does not prevent a recipient from placing a non-student employee respondent on administrative leave during the grievance process, subject to other applicable laws and policies.</a:t>
            </a:r>
          </a:p>
        </p:txBody>
      </p:sp>
      <p:sp>
        <p:nvSpPr>
          <p:cNvPr id="15" name="TextBox 14"/>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17" name="Picture 16">
            <a:extLst>
              <a:ext uri="{FF2B5EF4-FFF2-40B4-BE49-F238E27FC236}">
                <a16:creationId xmlns:a16="http://schemas.microsoft.com/office/drawing/2014/main" id="{EEDE9AB7-BAF4-D94E-9DA7-8DF7F9CDBC2C}"/>
              </a:ext>
            </a:extLst>
          </p:cNvPr>
          <p:cNvPicPr>
            <a:picLocks noChangeAspect="1"/>
          </p:cNvPicPr>
          <p:nvPr/>
        </p:nvPicPr>
        <p:blipFill>
          <a:blip r:embed="rId3"/>
          <a:stretch>
            <a:fillRect/>
          </a:stretch>
        </p:blipFill>
        <p:spPr>
          <a:xfrm>
            <a:off x="5838825" y="3222625"/>
            <a:ext cx="514350" cy="412750"/>
          </a:xfrm>
          <a:prstGeom prst="rect">
            <a:avLst/>
          </a:prstGeom>
        </p:spPr>
      </p:pic>
      <p:pic>
        <p:nvPicPr>
          <p:cNvPr id="19" name="Picture 18">
            <a:extLst>
              <a:ext uri="{FF2B5EF4-FFF2-40B4-BE49-F238E27FC236}">
                <a16:creationId xmlns:a16="http://schemas.microsoft.com/office/drawing/2014/main" id="{70C23346-0D2E-A354-434B-B85E7E198317}"/>
              </a:ext>
            </a:extLst>
          </p:cNvPr>
          <p:cNvPicPr>
            <a:picLocks noChangeAspect="1"/>
          </p:cNvPicPr>
          <p:nvPr/>
        </p:nvPicPr>
        <p:blipFill>
          <a:blip r:embed="rId3"/>
          <a:stretch>
            <a:fillRect/>
          </a:stretch>
        </p:blipFill>
        <p:spPr>
          <a:xfrm>
            <a:off x="245745" y="5534425"/>
            <a:ext cx="1301044" cy="104404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Retaliation Is Prohibited</a:t>
            </a:r>
          </a:p>
        </p:txBody>
      </p:sp>
      <p:sp>
        <p:nvSpPr>
          <p:cNvPr id="5" name="TextBox 4"/>
          <p:cNvSpPr txBox="1"/>
          <p:nvPr/>
        </p:nvSpPr>
        <p:spPr>
          <a:xfrm>
            <a:off x="868680" y="1417320"/>
            <a:ext cx="10424160" cy="4480560"/>
          </a:xfrm>
          <a:prstGeom prst="rect">
            <a:avLst/>
          </a:prstGeom>
          <a:noFill/>
        </p:spPr>
        <p:txBody>
          <a:bodyPr wrap="square">
            <a:spAutoFit/>
          </a:bodyPr>
          <a:lstStyle/>
          <a:p>
            <a:pPr>
              <a:spcAft>
                <a:spcPts val="1500"/>
              </a:spcAft>
              <a:defRPr sz="2200">
                <a:solidFill>
                  <a:srgbClr val="FFFFFF"/>
                </a:solidFill>
                <a:latin typeface="Aptos"/>
              </a:defRPr>
            </a:pPr>
            <a:r>
              <a:t>No person may intimidate, threaten, coerce, or discriminate against someone because that person reported, complained, participated, or declined to participate in a Title IX matter.</a:t>
            </a:r>
          </a:p>
          <a:p>
            <a:pPr>
              <a:spcAft>
                <a:spcPts val="1500"/>
              </a:spcAft>
              <a:defRPr sz="2200">
                <a:solidFill>
                  <a:srgbClr val="FFFFFF"/>
                </a:solidFill>
                <a:latin typeface="Aptos"/>
              </a:defRPr>
            </a:pPr>
            <a:r>
              <a:t>Watch for retaliation against complainants, respondents, witnesses, and employees who make required reports.</a:t>
            </a:r>
          </a:p>
          <a:p>
            <a:pPr>
              <a:spcAft>
                <a:spcPts val="1500"/>
              </a:spcAft>
              <a:defRPr sz="2200">
                <a:solidFill>
                  <a:srgbClr val="FFFFFF"/>
                </a:solidFill>
                <a:latin typeface="Aptos"/>
              </a:defRPr>
            </a:pPr>
            <a:r>
              <a:t>Respond promptly to retaliation concerns and document the response.</a:t>
            </a:r>
          </a:p>
          <a:p>
            <a:pPr>
              <a:spcAft>
                <a:spcPts val="1500"/>
              </a:spcAft>
              <a:defRPr sz="2200">
                <a:solidFill>
                  <a:srgbClr val="FFFFFF"/>
                </a:solidFill>
                <a:latin typeface="Aptos"/>
              </a:defRPr>
            </a:pPr>
            <a:r>
              <a:t>Good-faith participation in the process should not result in punishment simply because an allegation is not substantiated.</a:t>
            </a:r>
          </a:p>
        </p:txBody>
      </p:sp>
      <p:sp>
        <p:nvSpPr>
          <p:cNvPr id="6" name="TextBox 5"/>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8" name="Picture 7">
            <a:extLst>
              <a:ext uri="{FF2B5EF4-FFF2-40B4-BE49-F238E27FC236}">
                <a16:creationId xmlns:a16="http://schemas.microsoft.com/office/drawing/2014/main" id="{3DD97521-E3E1-B666-1EE5-4D65D50F6A41}"/>
              </a:ext>
            </a:extLst>
          </p:cNvPr>
          <p:cNvPicPr>
            <a:picLocks noChangeAspect="1"/>
          </p:cNvPicPr>
          <p:nvPr/>
        </p:nvPicPr>
        <p:blipFill>
          <a:blip r:embed="rId3"/>
          <a:stretch>
            <a:fillRect/>
          </a:stretch>
        </p:blipFill>
        <p:spPr>
          <a:xfrm>
            <a:off x="340086" y="5465101"/>
            <a:ext cx="1309251" cy="105063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Pregnancy &amp; Related Conditions</a:t>
            </a:r>
          </a:p>
        </p:txBody>
      </p:sp>
      <p:sp>
        <p:nvSpPr>
          <p:cNvPr id="5" name="TextBox 4"/>
          <p:cNvSpPr txBox="1"/>
          <p:nvPr/>
        </p:nvSpPr>
        <p:spPr>
          <a:xfrm>
            <a:off x="868680" y="1325880"/>
            <a:ext cx="10424160" cy="4572000"/>
          </a:xfrm>
          <a:prstGeom prst="rect">
            <a:avLst/>
          </a:prstGeom>
          <a:noFill/>
        </p:spPr>
        <p:txBody>
          <a:bodyPr wrap="square">
            <a:spAutoFit/>
          </a:bodyPr>
          <a:lstStyle/>
          <a:p>
            <a:pPr>
              <a:spcAft>
                <a:spcPts val="1500"/>
              </a:spcAft>
              <a:defRPr sz="2100">
                <a:solidFill>
                  <a:srgbClr val="FFFFFF"/>
                </a:solidFill>
                <a:latin typeface="Aptos"/>
              </a:defRPr>
            </a:pPr>
            <a:r>
              <a:t>PNWCC’s faculty training identifies pregnancy discrimination and pregnancy accommodations as Title IX responsibilities.</a:t>
            </a:r>
          </a:p>
          <a:p>
            <a:pPr>
              <a:spcAft>
                <a:spcPts val="1500"/>
              </a:spcAft>
              <a:defRPr sz="2100">
                <a:solidFill>
                  <a:srgbClr val="FFFFFF"/>
                </a:solidFill>
                <a:latin typeface="Aptos"/>
              </a:defRPr>
            </a:pPr>
            <a:r>
              <a:t>Ensure students are not excluded from educational opportunities because of pregnancy, childbirth, false pregnancy, termination of pregnancy, or recovery, as applicable under Title IX regulations.</a:t>
            </a:r>
          </a:p>
          <a:p>
            <a:pPr>
              <a:spcAft>
                <a:spcPts val="1500"/>
              </a:spcAft>
              <a:defRPr sz="2100">
                <a:solidFill>
                  <a:srgbClr val="FFFFFF"/>
                </a:solidFill>
                <a:latin typeface="Aptos"/>
              </a:defRPr>
            </a:pPr>
            <a:r>
              <a:t>Coordinate with appropriate academic personnel so requests are handled consistently and without unnecessary disclosure.</a:t>
            </a:r>
          </a:p>
          <a:p>
            <a:pPr>
              <a:spcAft>
                <a:spcPts val="1500"/>
              </a:spcAft>
              <a:defRPr sz="2100">
                <a:solidFill>
                  <a:srgbClr val="FFFFFF"/>
                </a:solidFill>
                <a:latin typeface="Aptos"/>
              </a:defRPr>
            </a:pPr>
            <a:r>
              <a:t>Do not require a student to disclose more medical information than is legally or institutionally necessary.</a:t>
            </a:r>
          </a:p>
        </p:txBody>
      </p:sp>
      <p:sp>
        <p:nvSpPr>
          <p:cNvPr id="6" name="TextBox 5"/>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8" name="Picture 7">
            <a:extLst>
              <a:ext uri="{FF2B5EF4-FFF2-40B4-BE49-F238E27FC236}">
                <a16:creationId xmlns:a16="http://schemas.microsoft.com/office/drawing/2014/main" id="{54B05F57-7466-4288-B38A-88E0BDCF96A5}"/>
              </a:ext>
            </a:extLst>
          </p:cNvPr>
          <p:cNvPicPr>
            <a:picLocks noChangeAspect="1"/>
          </p:cNvPicPr>
          <p:nvPr/>
        </p:nvPicPr>
        <p:blipFill>
          <a:blip r:embed="rId3"/>
          <a:stretch>
            <a:fillRect/>
          </a:stretch>
        </p:blipFill>
        <p:spPr>
          <a:xfrm>
            <a:off x="245745" y="5532120"/>
            <a:ext cx="1325954" cy="106403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Working With Responsible Employees</a:t>
            </a:r>
          </a:p>
        </p:txBody>
      </p:sp>
      <p:sp>
        <p:nvSpPr>
          <p:cNvPr id="5" name="Rectangle 4"/>
          <p:cNvSpPr/>
          <p:nvPr/>
        </p:nvSpPr>
        <p:spPr>
          <a:xfrm>
            <a:off x="740664" y="1490472"/>
            <a:ext cx="3383280" cy="438912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1472179"/>
            <a:ext cx="3383280" cy="3125458"/>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85800" y="1417320"/>
            <a:ext cx="3383280" cy="621792"/>
          </a:xfrm>
          <a:prstGeom prst="rect">
            <a:avLst/>
          </a:prstGeom>
          <a:solidFill>
            <a:srgbClr val="CF43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22960" y="1508760"/>
            <a:ext cx="3108960" cy="438912"/>
          </a:xfrm>
          <a:prstGeom prst="rect">
            <a:avLst/>
          </a:prstGeom>
          <a:noFill/>
        </p:spPr>
        <p:txBody>
          <a:bodyPr wrap="square" anchor="t">
            <a:spAutoFit/>
          </a:bodyPr>
          <a:lstStyle/>
          <a:p>
            <a:pPr algn="ctr"/>
            <a:r>
              <a:rPr sz="1900" b="0">
                <a:solidFill>
                  <a:srgbClr val="FFFFFF"/>
                </a:solidFill>
                <a:latin typeface="Aptos"/>
              </a:rPr>
              <a:t>Train</a:t>
            </a:r>
          </a:p>
        </p:txBody>
      </p:sp>
      <p:sp>
        <p:nvSpPr>
          <p:cNvPr id="9" name="TextBox 8"/>
          <p:cNvSpPr txBox="1"/>
          <p:nvPr/>
        </p:nvSpPr>
        <p:spPr>
          <a:xfrm>
            <a:off x="886968" y="2221992"/>
            <a:ext cx="2980944" cy="1477328"/>
          </a:xfrm>
          <a:prstGeom prst="rect">
            <a:avLst/>
          </a:prstGeom>
          <a:noFill/>
        </p:spPr>
        <p:txBody>
          <a:bodyPr wrap="square" anchor="t">
            <a:spAutoFit/>
          </a:bodyPr>
          <a:lstStyle/>
          <a:p>
            <a:pPr algn="l"/>
            <a:r>
              <a:rPr sz="1800" b="0" dirty="0">
                <a:solidFill>
                  <a:schemeClr val="bg2"/>
                </a:solidFill>
                <a:latin typeface="Aptos"/>
              </a:rPr>
              <a:t>PNWCC faculty training tells faculty they are Responsible Employees and must report concerns promptly to the Title IX Coordinator.</a:t>
            </a:r>
          </a:p>
        </p:txBody>
      </p:sp>
      <p:sp>
        <p:nvSpPr>
          <p:cNvPr id="10" name="Rectangle 9"/>
          <p:cNvSpPr/>
          <p:nvPr/>
        </p:nvSpPr>
        <p:spPr>
          <a:xfrm>
            <a:off x="4462272" y="1490472"/>
            <a:ext cx="3383280" cy="438912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407408" y="1417320"/>
            <a:ext cx="3383280" cy="3180317"/>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bg2"/>
              </a:solidFill>
            </a:endParaRPr>
          </a:p>
        </p:txBody>
      </p:sp>
      <p:sp>
        <p:nvSpPr>
          <p:cNvPr id="12" name="Rectangle 11"/>
          <p:cNvSpPr/>
          <p:nvPr/>
        </p:nvSpPr>
        <p:spPr>
          <a:xfrm>
            <a:off x="4407408" y="1417320"/>
            <a:ext cx="3383280" cy="621792"/>
          </a:xfrm>
          <a:prstGeom prst="rect">
            <a:avLst/>
          </a:prstGeom>
          <a:solidFill>
            <a:srgbClr val="D8A8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544568" y="1508760"/>
            <a:ext cx="3108960" cy="438912"/>
          </a:xfrm>
          <a:prstGeom prst="rect">
            <a:avLst/>
          </a:prstGeom>
          <a:noFill/>
        </p:spPr>
        <p:txBody>
          <a:bodyPr wrap="square" anchor="t">
            <a:spAutoFit/>
          </a:bodyPr>
          <a:lstStyle/>
          <a:p>
            <a:pPr algn="ctr"/>
            <a:r>
              <a:rPr sz="1900" b="0">
                <a:solidFill>
                  <a:srgbClr val="FFFFFF"/>
                </a:solidFill>
                <a:latin typeface="Aptos"/>
              </a:rPr>
              <a:t>Reinforce</a:t>
            </a:r>
          </a:p>
        </p:txBody>
      </p:sp>
      <p:sp>
        <p:nvSpPr>
          <p:cNvPr id="14" name="TextBox 13"/>
          <p:cNvSpPr txBox="1"/>
          <p:nvPr/>
        </p:nvSpPr>
        <p:spPr>
          <a:xfrm>
            <a:off x="4608576" y="2221992"/>
            <a:ext cx="2980944" cy="1754326"/>
          </a:xfrm>
          <a:prstGeom prst="rect">
            <a:avLst/>
          </a:prstGeom>
          <a:noFill/>
        </p:spPr>
        <p:txBody>
          <a:bodyPr wrap="square" anchor="t">
            <a:spAutoFit/>
          </a:bodyPr>
          <a:lstStyle/>
          <a:p>
            <a:pPr algn="l"/>
            <a:r>
              <a:rPr sz="1800" b="0" dirty="0">
                <a:solidFill>
                  <a:schemeClr val="bg2"/>
                </a:solidFill>
                <a:latin typeface="Aptos"/>
              </a:rPr>
              <a:t>Faculty should listen, explain the reporting obligation, check immediate safety, connect the student with resources, and avoid investigating.</a:t>
            </a:r>
          </a:p>
        </p:txBody>
      </p:sp>
      <p:sp>
        <p:nvSpPr>
          <p:cNvPr id="15" name="Rectangle 14"/>
          <p:cNvSpPr/>
          <p:nvPr/>
        </p:nvSpPr>
        <p:spPr>
          <a:xfrm>
            <a:off x="8174736" y="1490472"/>
            <a:ext cx="3383280" cy="4315968"/>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8119872" y="1417320"/>
            <a:ext cx="3383280" cy="3180317"/>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8119872" y="1417320"/>
            <a:ext cx="3383280" cy="621792"/>
          </a:xfrm>
          <a:prstGeom prst="rect">
            <a:avLst/>
          </a:prstGeom>
          <a:solidFill>
            <a:srgbClr val="84B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257032" y="1508760"/>
            <a:ext cx="3108960" cy="438912"/>
          </a:xfrm>
          <a:prstGeom prst="rect">
            <a:avLst/>
          </a:prstGeom>
          <a:noFill/>
        </p:spPr>
        <p:txBody>
          <a:bodyPr wrap="square" anchor="t">
            <a:spAutoFit/>
          </a:bodyPr>
          <a:lstStyle/>
          <a:p>
            <a:pPr algn="ctr"/>
            <a:r>
              <a:rPr sz="1900" b="0">
                <a:solidFill>
                  <a:srgbClr val="FFFFFF"/>
                </a:solidFill>
                <a:latin typeface="Aptos"/>
              </a:rPr>
              <a:t>Follow Up</a:t>
            </a:r>
          </a:p>
        </p:txBody>
      </p:sp>
      <p:sp>
        <p:nvSpPr>
          <p:cNvPr id="19" name="TextBox 18"/>
          <p:cNvSpPr txBox="1"/>
          <p:nvPr/>
        </p:nvSpPr>
        <p:spPr>
          <a:xfrm>
            <a:off x="8321040" y="2221992"/>
            <a:ext cx="2980944" cy="1923604"/>
          </a:xfrm>
          <a:prstGeom prst="rect">
            <a:avLst/>
          </a:prstGeom>
          <a:noFill/>
        </p:spPr>
        <p:txBody>
          <a:bodyPr wrap="square" anchor="t">
            <a:spAutoFit/>
          </a:bodyPr>
          <a:lstStyle/>
          <a:p>
            <a:pPr algn="l"/>
            <a:r>
              <a:rPr sz="1700" b="0" dirty="0">
                <a:solidFill>
                  <a:schemeClr val="bg2"/>
                </a:solidFill>
                <a:latin typeface="Aptos"/>
              </a:rPr>
              <a:t>When a report arrives, the Coordinator—not the faculty member—takes responsibility for Title IX outreach, assessment, supportive measures, and process coordination.</a:t>
            </a:r>
          </a:p>
        </p:txBody>
      </p:sp>
      <p:sp>
        <p:nvSpPr>
          <p:cNvPr id="20" name="TextBox 19"/>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22" name="Picture 21">
            <a:extLst>
              <a:ext uri="{FF2B5EF4-FFF2-40B4-BE49-F238E27FC236}">
                <a16:creationId xmlns:a16="http://schemas.microsoft.com/office/drawing/2014/main" id="{3FCD633A-4FB3-DD87-502F-5F26E59779E3}"/>
              </a:ext>
            </a:extLst>
          </p:cNvPr>
          <p:cNvPicPr>
            <a:picLocks noChangeAspect="1"/>
          </p:cNvPicPr>
          <p:nvPr/>
        </p:nvPicPr>
        <p:blipFill>
          <a:blip r:embed="rId3"/>
          <a:stretch>
            <a:fillRect/>
          </a:stretch>
        </p:blipFill>
        <p:spPr>
          <a:xfrm>
            <a:off x="245745" y="5477256"/>
            <a:ext cx="1372286" cy="110121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Recordkeeping &amp; Public Training Materials</a:t>
            </a:r>
          </a:p>
        </p:txBody>
      </p:sp>
      <p:sp>
        <p:nvSpPr>
          <p:cNvPr id="5" name="TextBox 4"/>
          <p:cNvSpPr txBox="1"/>
          <p:nvPr/>
        </p:nvSpPr>
        <p:spPr>
          <a:xfrm>
            <a:off x="822960" y="1234440"/>
            <a:ext cx="10607040" cy="4754880"/>
          </a:xfrm>
          <a:prstGeom prst="rect">
            <a:avLst/>
          </a:prstGeom>
          <a:noFill/>
        </p:spPr>
        <p:txBody>
          <a:bodyPr wrap="square">
            <a:spAutoFit/>
          </a:bodyPr>
          <a:lstStyle/>
          <a:p>
            <a:pPr>
              <a:spcAft>
                <a:spcPts val="1500"/>
              </a:spcAft>
              <a:defRPr sz="2100">
                <a:solidFill>
                  <a:srgbClr val="FFFFFF"/>
                </a:solidFill>
                <a:latin typeface="Aptos"/>
              </a:defRPr>
            </a:pPr>
            <a:r>
              <a:t>Maintain required Title IX records for seven years under the 2020 rule.</a:t>
            </a:r>
          </a:p>
          <a:p>
            <a:pPr>
              <a:spcAft>
                <a:spcPts val="1500"/>
              </a:spcAft>
              <a:defRPr sz="2100">
                <a:solidFill>
                  <a:srgbClr val="FFFFFF"/>
                </a:solidFill>
                <a:latin typeface="Aptos"/>
              </a:defRPr>
            </a:pPr>
            <a:r>
              <a:t>Retain records of investigations, determinations, sanctions/remedies, appeals, informal resolutions, and institutional responses required by the rule.</a:t>
            </a:r>
          </a:p>
          <a:p>
            <a:pPr>
              <a:spcAft>
                <a:spcPts val="1500"/>
              </a:spcAft>
              <a:defRPr sz="2100">
                <a:solidFill>
                  <a:srgbClr val="FFFFFF"/>
                </a:solidFill>
                <a:latin typeface="Aptos"/>
              </a:defRPr>
            </a:pPr>
            <a:r>
              <a:t>Retain all materials used to train Title IX Coordinators, investigators, decision-makers, and informal-resolution facilitators.</a:t>
            </a:r>
          </a:p>
          <a:p>
            <a:pPr>
              <a:spcAft>
                <a:spcPts val="1500"/>
              </a:spcAft>
              <a:defRPr sz="2100">
                <a:solidFill>
                  <a:srgbClr val="FFFFFF"/>
                </a:solidFill>
                <a:latin typeface="Aptos"/>
              </a:defRPr>
            </a:pPr>
            <a:r>
              <a:t>Make those training materials publicly available on PNWCC’s website.</a:t>
            </a:r>
          </a:p>
          <a:p>
            <a:pPr>
              <a:spcAft>
                <a:spcPts val="1500"/>
              </a:spcAft>
              <a:defRPr sz="2100">
                <a:solidFill>
                  <a:srgbClr val="FFFFFF"/>
                </a:solidFill>
                <a:latin typeface="Aptos"/>
              </a:defRPr>
            </a:pPr>
            <a:r>
              <a:t>Keep records organized enough to demonstrate consistency, timeliness, and compliance.</a:t>
            </a:r>
          </a:p>
        </p:txBody>
      </p:sp>
      <p:sp>
        <p:nvSpPr>
          <p:cNvPr id="6" name="TextBox 5"/>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8" name="Picture 7">
            <a:extLst>
              <a:ext uri="{FF2B5EF4-FFF2-40B4-BE49-F238E27FC236}">
                <a16:creationId xmlns:a16="http://schemas.microsoft.com/office/drawing/2014/main" id="{BD69E70B-4566-E468-97AA-D25529053198}"/>
              </a:ext>
            </a:extLst>
          </p:cNvPr>
          <p:cNvPicPr>
            <a:picLocks noChangeAspect="1"/>
          </p:cNvPicPr>
          <p:nvPr/>
        </p:nvPicPr>
        <p:blipFill>
          <a:blip r:embed="rId3"/>
          <a:stretch>
            <a:fillRect/>
          </a:stretch>
        </p:blipFill>
        <p:spPr>
          <a:xfrm>
            <a:off x="245745" y="5366759"/>
            <a:ext cx="1529782" cy="122760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Scenario: A Student Tells You…</a:t>
            </a:r>
          </a:p>
        </p:txBody>
      </p:sp>
      <p:sp>
        <p:nvSpPr>
          <p:cNvPr id="5" name="TextBox 4"/>
          <p:cNvSpPr txBox="1"/>
          <p:nvPr/>
        </p:nvSpPr>
        <p:spPr>
          <a:xfrm>
            <a:off x="868680" y="1234440"/>
            <a:ext cx="10469880" cy="1097280"/>
          </a:xfrm>
          <a:prstGeom prst="rect">
            <a:avLst/>
          </a:prstGeom>
          <a:noFill/>
        </p:spPr>
        <p:txBody>
          <a:bodyPr wrap="square" anchor="ctr">
            <a:spAutoFit/>
          </a:bodyPr>
          <a:lstStyle/>
          <a:p>
            <a:pPr algn="ctr"/>
            <a:r>
              <a:rPr sz="2200" b="0">
                <a:solidFill>
                  <a:srgbClr val="FFFFFF"/>
                </a:solidFill>
                <a:latin typeface="Aptos"/>
              </a:rPr>
              <a:t>“A professor has been texting me late at night and said my grade could improve if I spent time with him outside class. I don’t want an investigation—I just want it to stop.”</a:t>
            </a:r>
          </a:p>
        </p:txBody>
      </p:sp>
      <p:sp>
        <p:nvSpPr>
          <p:cNvPr id="6" name="Rectangle 5"/>
          <p:cNvSpPr/>
          <p:nvPr/>
        </p:nvSpPr>
        <p:spPr>
          <a:xfrm>
            <a:off x="877824" y="2816352"/>
            <a:ext cx="3383280" cy="251460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822960" y="2743200"/>
            <a:ext cx="3383280" cy="251460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822960" y="2743200"/>
            <a:ext cx="3383280" cy="621792"/>
          </a:xfrm>
          <a:prstGeom prst="rect">
            <a:avLst/>
          </a:prstGeom>
          <a:solidFill>
            <a:srgbClr val="CF43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60120" y="2834640"/>
            <a:ext cx="3108960" cy="438912"/>
          </a:xfrm>
          <a:prstGeom prst="rect">
            <a:avLst/>
          </a:prstGeom>
          <a:noFill/>
        </p:spPr>
        <p:txBody>
          <a:bodyPr wrap="square" anchor="t">
            <a:spAutoFit/>
          </a:bodyPr>
          <a:lstStyle/>
          <a:p>
            <a:pPr algn="ctr"/>
            <a:r>
              <a:rPr sz="1900" b="0">
                <a:solidFill>
                  <a:srgbClr val="FFFFFF"/>
                </a:solidFill>
                <a:latin typeface="Aptos"/>
              </a:rPr>
              <a:t>First</a:t>
            </a:r>
          </a:p>
        </p:txBody>
      </p:sp>
      <p:sp>
        <p:nvSpPr>
          <p:cNvPr id="10" name="TextBox 9"/>
          <p:cNvSpPr txBox="1"/>
          <p:nvPr/>
        </p:nvSpPr>
        <p:spPr>
          <a:xfrm>
            <a:off x="1024128" y="3547872"/>
            <a:ext cx="2980944" cy="877163"/>
          </a:xfrm>
          <a:prstGeom prst="rect">
            <a:avLst/>
          </a:prstGeom>
          <a:noFill/>
        </p:spPr>
        <p:txBody>
          <a:bodyPr wrap="square" anchor="t">
            <a:spAutoFit/>
          </a:bodyPr>
          <a:lstStyle/>
          <a:p>
            <a:pPr algn="l"/>
            <a:r>
              <a:rPr sz="1700" b="0" dirty="0">
                <a:solidFill>
                  <a:schemeClr val="bg2"/>
                </a:solidFill>
                <a:latin typeface="Aptos"/>
              </a:rPr>
              <a:t>Ensure immediate safety and explain available supportive measures.</a:t>
            </a:r>
          </a:p>
        </p:txBody>
      </p:sp>
      <p:sp>
        <p:nvSpPr>
          <p:cNvPr id="11" name="Rectangle 10"/>
          <p:cNvSpPr/>
          <p:nvPr/>
        </p:nvSpPr>
        <p:spPr>
          <a:xfrm>
            <a:off x="4462272" y="2816352"/>
            <a:ext cx="3383280" cy="251460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407408" y="2743200"/>
            <a:ext cx="3383280" cy="251460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407408" y="2743200"/>
            <a:ext cx="3383280" cy="621792"/>
          </a:xfrm>
          <a:prstGeom prst="rect">
            <a:avLst/>
          </a:prstGeom>
          <a:solidFill>
            <a:srgbClr val="D8A8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544568" y="2834640"/>
            <a:ext cx="3108960" cy="438912"/>
          </a:xfrm>
          <a:prstGeom prst="rect">
            <a:avLst/>
          </a:prstGeom>
          <a:noFill/>
        </p:spPr>
        <p:txBody>
          <a:bodyPr wrap="square" anchor="t">
            <a:spAutoFit/>
          </a:bodyPr>
          <a:lstStyle/>
          <a:p>
            <a:pPr algn="ctr"/>
            <a:r>
              <a:rPr sz="1900" b="0">
                <a:solidFill>
                  <a:srgbClr val="FFFFFF"/>
                </a:solidFill>
                <a:latin typeface="Aptos"/>
              </a:rPr>
              <a:t>Then</a:t>
            </a:r>
          </a:p>
        </p:txBody>
      </p:sp>
      <p:sp>
        <p:nvSpPr>
          <p:cNvPr id="15" name="TextBox 14"/>
          <p:cNvSpPr txBox="1"/>
          <p:nvPr/>
        </p:nvSpPr>
        <p:spPr>
          <a:xfrm>
            <a:off x="4608576" y="3547872"/>
            <a:ext cx="2980944" cy="1138773"/>
          </a:xfrm>
          <a:prstGeom prst="rect">
            <a:avLst/>
          </a:prstGeom>
          <a:noFill/>
        </p:spPr>
        <p:txBody>
          <a:bodyPr wrap="square" anchor="t">
            <a:spAutoFit/>
          </a:bodyPr>
          <a:lstStyle/>
          <a:p>
            <a:pPr algn="l"/>
            <a:r>
              <a:rPr sz="1700" b="0" dirty="0">
                <a:solidFill>
                  <a:schemeClr val="bg2"/>
                </a:solidFill>
                <a:latin typeface="Aptos"/>
              </a:rPr>
              <a:t>Explain options and the formal complaint process without pressuring the student.</a:t>
            </a:r>
          </a:p>
        </p:txBody>
      </p:sp>
      <p:sp>
        <p:nvSpPr>
          <p:cNvPr id="16" name="Rectangle 15"/>
          <p:cNvSpPr/>
          <p:nvPr/>
        </p:nvSpPr>
        <p:spPr>
          <a:xfrm>
            <a:off x="8046720" y="2816352"/>
            <a:ext cx="3383280" cy="251460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7991856" y="2743200"/>
            <a:ext cx="3383280" cy="251460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7991856" y="2743200"/>
            <a:ext cx="3383280" cy="621792"/>
          </a:xfrm>
          <a:prstGeom prst="rect">
            <a:avLst/>
          </a:prstGeom>
          <a:solidFill>
            <a:srgbClr val="84B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129016" y="2834640"/>
            <a:ext cx="3108960" cy="438912"/>
          </a:xfrm>
          <a:prstGeom prst="rect">
            <a:avLst/>
          </a:prstGeom>
          <a:noFill/>
        </p:spPr>
        <p:txBody>
          <a:bodyPr wrap="square" anchor="t">
            <a:spAutoFit/>
          </a:bodyPr>
          <a:lstStyle/>
          <a:p>
            <a:pPr algn="ctr"/>
            <a:r>
              <a:rPr sz="1900" b="0">
                <a:solidFill>
                  <a:srgbClr val="FFFFFF"/>
                </a:solidFill>
                <a:latin typeface="Aptos"/>
              </a:rPr>
              <a:t>Coordinator</a:t>
            </a:r>
          </a:p>
        </p:txBody>
      </p:sp>
      <p:sp>
        <p:nvSpPr>
          <p:cNvPr id="20" name="TextBox 19"/>
          <p:cNvSpPr txBox="1"/>
          <p:nvPr/>
        </p:nvSpPr>
        <p:spPr>
          <a:xfrm>
            <a:off x="8193024" y="3547872"/>
            <a:ext cx="2980944" cy="1138773"/>
          </a:xfrm>
          <a:prstGeom prst="rect">
            <a:avLst/>
          </a:prstGeom>
          <a:noFill/>
        </p:spPr>
        <p:txBody>
          <a:bodyPr wrap="square" anchor="t">
            <a:spAutoFit/>
          </a:bodyPr>
          <a:lstStyle/>
          <a:p>
            <a:pPr algn="l"/>
            <a:r>
              <a:rPr sz="1700" b="0" dirty="0">
                <a:solidFill>
                  <a:schemeClr val="bg2"/>
                </a:solidFill>
                <a:latin typeface="Aptos"/>
              </a:rPr>
              <a:t>Assess the College’s obligations, document the response, and determine next procedural steps.</a:t>
            </a:r>
          </a:p>
        </p:txBody>
      </p:sp>
      <p:sp>
        <p:nvSpPr>
          <p:cNvPr id="21" name="TextBox 20"/>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23" name="Picture 22">
            <a:extLst>
              <a:ext uri="{FF2B5EF4-FFF2-40B4-BE49-F238E27FC236}">
                <a16:creationId xmlns:a16="http://schemas.microsoft.com/office/drawing/2014/main" id="{1E27DBBE-218A-4F1F-CA39-574403D50940}"/>
              </a:ext>
            </a:extLst>
          </p:cNvPr>
          <p:cNvPicPr>
            <a:picLocks noChangeAspect="1"/>
          </p:cNvPicPr>
          <p:nvPr/>
        </p:nvPicPr>
        <p:blipFill>
          <a:blip r:embed="rId3"/>
          <a:stretch>
            <a:fillRect/>
          </a:stretch>
        </p:blipFill>
        <p:spPr>
          <a:xfrm>
            <a:off x="245744" y="5477256"/>
            <a:ext cx="1384631" cy="111112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Knowledge Check</a:t>
            </a:r>
          </a:p>
        </p:txBody>
      </p:sp>
      <p:sp>
        <p:nvSpPr>
          <p:cNvPr id="5" name="TextBox 4"/>
          <p:cNvSpPr txBox="1"/>
          <p:nvPr/>
        </p:nvSpPr>
        <p:spPr>
          <a:xfrm>
            <a:off x="731520" y="1234440"/>
            <a:ext cx="502920" cy="457200"/>
          </a:xfrm>
          <a:prstGeom prst="rect">
            <a:avLst/>
          </a:prstGeom>
          <a:noFill/>
        </p:spPr>
        <p:txBody>
          <a:bodyPr wrap="square" anchor="t">
            <a:spAutoFit/>
          </a:bodyPr>
          <a:lstStyle/>
          <a:p>
            <a:pPr algn="ctr"/>
            <a:r>
              <a:rPr>
                <a:latin typeface=""/>
              </a:rPr>
              <a:t>1</a:t>
            </a:r>
          </a:p>
        </p:txBody>
      </p:sp>
      <p:sp>
        <p:nvSpPr>
          <p:cNvPr id="6" name="TextBox 5"/>
          <p:cNvSpPr txBox="1"/>
          <p:nvPr/>
        </p:nvSpPr>
        <p:spPr>
          <a:xfrm>
            <a:off x="731520" y="1234440"/>
            <a:ext cx="502920" cy="457200"/>
          </a:xfrm>
          <a:prstGeom prst="rect">
            <a:avLst/>
          </a:prstGeom>
          <a:noFill/>
        </p:spPr>
        <p:txBody>
          <a:bodyPr wrap="square" anchor="ctr">
            <a:spAutoFit/>
          </a:bodyPr>
          <a:lstStyle/>
          <a:p>
            <a:pPr algn="ctr"/>
            <a:r>
              <a:rPr sz="2000" b="1">
                <a:solidFill>
                  <a:srgbClr val="FFFFFF"/>
                </a:solidFill>
                <a:latin typeface="Aptos"/>
              </a:rPr>
              <a:t>1</a:t>
            </a:r>
          </a:p>
        </p:txBody>
      </p:sp>
      <p:sp>
        <p:nvSpPr>
          <p:cNvPr id="7" name="TextBox 6"/>
          <p:cNvSpPr txBox="1"/>
          <p:nvPr/>
        </p:nvSpPr>
        <p:spPr>
          <a:xfrm>
            <a:off x="1325880" y="1234440"/>
            <a:ext cx="6675120" cy="502920"/>
          </a:xfrm>
          <a:prstGeom prst="rect">
            <a:avLst/>
          </a:prstGeom>
          <a:noFill/>
        </p:spPr>
        <p:txBody>
          <a:bodyPr wrap="square" anchor="t">
            <a:spAutoFit/>
          </a:bodyPr>
          <a:lstStyle/>
          <a:p>
            <a:pPr algn="l"/>
            <a:r>
              <a:rPr sz="1800" b="0">
                <a:solidFill>
                  <a:srgbClr val="FFFFFF"/>
                </a:solidFill>
                <a:latin typeface="Aptos"/>
              </a:rPr>
              <a:t>Can the Coordinator promise confidentiality?</a:t>
            </a:r>
          </a:p>
        </p:txBody>
      </p:sp>
      <p:sp>
        <p:nvSpPr>
          <p:cNvPr id="8" name="TextBox 7"/>
          <p:cNvSpPr txBox="1"/>
          <p:nvPr/>
        </p:nvSpPr>
        <p:spPr>
          <a:xfrm>
            <a:off x="8092440" y="1234440"/>
            <a:ext cx="3383280" cy="594360"/>
          </a:xfrm>
          <a:prstGeom prst="rect">
            <a:avLst/>
          </a:prstGeom>
          <a:noFill/>
        </p:spPr>
        <p:txBody>
          <a:bodyPr wrap="square" anchor="t">
            <a:spAutoFit/>
          </a:bodyPr>
          <a:lstStyle/>
          <a:p>
            <a:pPr algn="l"/>
            <a:r>
              <a:rPr sz="1500" b="1">
                <a:solidFill>
                  <a:srgbClr val="EBF0E6"/>
                </a:solidFill>
                <a:latin typeface="Aptos"/>
              </a:rPr>
              <a:t>No. Explain privacy and limits; share only as necessary.</a:t>
            </a:r>
          </a:p>
        </p:txBody>
      </p:sp>
      <p:sp>
        <p:nvSpPr>
          <p:cNvPr id="9" name="TextBox 8"/>
          <p:cNvSpPr txBox="1"/>
          <p:nvPr/>
        </p:nvSpPr>
        <p:spPr>
          <a:xfrm>
            <a:off x="731520" y="2441448"/>
            <a:ext cx="502920" cy="457200"/>
          </a:xfrm>
          <a:prstGeom prst="rect">
            <a:avLst/>
          </a:prstGeom>
          <a:noFill/>
        </p:spPr>
        <p:txBody>
          <a:bodyPr wrap="square" anchor="ctr">
            <a:spAutoFit/>
          </a:bodyPr>
          <a:lstStyle/>
          <a:p>
            <a:pPr algn="ctr"/>
            <a:r>
              <a:rPr sz="2000" b="1">
                <a:solidFill>
                  <a:srgbClr val="FFFFFF"/>
                </a:solidFill>
                <a:latin typeface="Aptos"/>
              </a:rPr>
              <a:t>2</a:t>
            </a:r>
          </a:p>
        </p:txBody>
      </p:sp>
      <p:sp>
        <p:nvSpPr>
          <p:cNvPr id="10" name="TextBox 9"/>
          <p:cNvSpPr txBox="1"/>
          <p:nvPr/>
        </p:nvSpPr>
        <p:spPr>
          <a:xfrm>
            <a:off x="1325880" y="2441448"/>
            <a:ext cx="6675120" cy="502920"/>
          </a:xfrm>
          <a:prstGeom prst="rect">
            <a:avLst/>
          </a:prstGeom>
          <a:noFill/>
        </p:spPr>
        <p:txBody>
          <a:bodyPr wrap="square" anchor="t">
            <a:spAutoFit/>
          </a:bodyPr>
          <a:lstStyle/>
          <a:p>
            <a:pPr algn="l"/>
            <a:r>
              <a:rPr sz="1800" b="0">
                <a:solidFill>
                  <a:srgbClr val="FFFFFF"/>
                </a:solidFill>
                <a:latin typeface="Aptos"/>
              </a:rPr>
              <a:t>Should the Coordinator personally decide whether the respondent is responsible?</a:t>
            </a:r>
          </a:p>
        </p:txBody>
      </p:sp>
      <p:sp>
        <p:nvSpPr>
          <p:cNvPr id="11" name="TextBox 10"/>
          <p:cNvSpPr txBox="1"/>
          <p:nvPr/>
        </p:nvSpPr>
        <p:spPr>
          <a:xfrm>
            <a:off x="8092440" y="2441448"/>
            <a:ext cx="3383280" cy="594360"/>
          </a:xfrm>
          <a:prstGeom prst="rect">
            <a:avLst/>
          </a:prstGeom>
          <a:noFill/>
        </p:spPr>
        <p:txBody>
          <a:bodyPr wrap="square" anchor="t">
            <a:spAutoFit/>
          </a:bodyPr>
          <a:lstStyle/>
          <a:p>
            <a:pPr algn="l"/>
            <a:r>
              <a:rPr sz="1500" b="1">
                <a:solidFill>
                  <a:srgbClr val="EBF0E6"/>
                </a:solidFill>
                <a:latin typeface="Aptos"/>
              </a:rPr>
              <a:t>No. Preserve role separation and impartial decision-making.</a:t>
            </a:r>
          </a:p>
        </p:txBody>
      </p:sp>
      <p:sp>
        <p:nvSpPr>
          <p:cNvPr id="12" name="TextBox 11"/>
          <p:cNvSpPr txBox="1"/>
          <p:nvPr/>
        </p:nvSpPr>
        <p:spPr>
          <a:xfrm>
            <a:off x="731520" y="3648456"/>
            <a:ext cx="502920" cy="457200"/>
          </a:xfrm>
          <a:prstGeom prst="rect">
            <a:avLst/>
          </a:prstGeom>
          <a:noFill/>
        </p:spPr>
        <p:txBody>
          <a:bodyPr wrap="square" anchor="ctr">
            <a:spAutoFit/>
          </a:bodyPr>
          <a:lstStyle/>
          <a:p>
            <a:pPr algn="ctr"/>
            <a:r>
              <a:rPr sz="2000" b="1">
                <a:solidFill>
                  <a:srgbClr val="FFFFFF"/>
                </a:solidFill>
                <a:latin typeface="Aptos"/>
              </a:rPr>
              <a:t>3</a:t>
            </a:r>
          </a:p>
        </p:txBody>
      </p:sp>
      <p:sp>
        <p:nvSpPr>
          <p:cNvPr id="13" name="TextBox 12"/>
          <p:cNvSpPr txBox="1"/>
          <p:nvPr/>
        </p:nvSpPr>
        <p:spPr>
          <a:xfrm>
            <a:off x="1325880" y="3648456"/>
            <a:ext cx="6675120" cy="502920"/>
          </a:xfrm>
          <a:prstGeom prst="rect">
            <a:avLst/>
          </a:prstGeom>
          <a:noFill/>
        </p:spPr>
        <p:txBody>
          <a:bodyPr wrap="square" anchor="t">
            <a:spAutoFit/>
          </a:bodyPr>
          <a:lstStyle/>
          <a:p>
            <a:pPr algn="l"/>
            <a:r>
              <a:rPr sz="1800" b="0">
                <a:solidFill>
                  <a:srgbClr val="FFFFFF"/>
                </a:solidFill>
                <a:latin typeface="Aptos"/>
              </a:rPr>
              <a:t>Can supportive measures be offered without a formal complaint?</a:t>
            </a:r>
          </a:p>
        </p:txBody>
      </p:sp>
      <p:sp>
        <p:nvSpPr>
          <p:cNvPr id="14" name="TextBox 13"/>
          <p:cNvSpPr txBox="1"/>
          <p:nvPr/>
        </p:nvSpPr>
        <p:spPr>
          <a:xfrm>
            <a:off x="8092440" y="3648456"/>
            <a:ext cx="3383280" cy="594360"/>
          </a:xfrm>
          <a:prstGeom prst="rect">
            <a:avLst/>
          </a:prstGeom>
          <a:noFill/>
        </p:spPr>
        <p:txBody>
          <a:bodyPr wrap="square" anchor="t">
            <a:spAutoFit/>
          </a:bodyPr>
          <a:lstStyle/>
          <a:p>
            <a:pPr algn="l"/>
            <a:r>
              <a:rPr sz="1500" b="1">
                <a:solidFill>
                  <a:srgbClr val="EBF0E6"/>
                </a:solidFill>
                <a:latin typeface="Aptos"/>
              </a:rPr>
              <a:t>Yes.</a:t>
            </a:r>
          </a:p>
        </p:txBody>
      </p:sp>
      <p:sp>
        <p:nvSpPr>
          <p:cNvPr id="15" name="TextBox 14"/>
          <p:cNvSpPr txBox="1"/>
          <p:nvPr/>
        </p:nvSpPr>
        <p:spPr>
          <a:xfrm>
            <a:off x="731520" y="4855464"/>
            <a:ext cx="502920" cy="457200"/>
          </a:xfrm>
          <a:prstGeom prst="rect">
            <a:avLst/>
          </a:prstGeom>
          <a:noFill/>
        </p:spPr>
        <p:txBody>
          <a:bodyPr wrap="square" anchor="ctr">
            <a:spAutoFit/>
          </a:bodyPr>
          <a:lstStyle/>
          <a:p>
            <a:pPr algn="ctr"/>
            <a:r>
              <a:rPr sz="2000" b="1">
                <a:solidFill>
                  <a:srgbClr val="FFFFFF"/>
                </a:solidFill>
                <a:latin typeface="Aptos"/>
              </a:rPr>
              <a:t>4</a:t>
            </a:r>
          </a:p>
        </p:txBody>
      </p:sp>
      <p:sp>
        <p:nvSpPr>
          <p:cNvPr id="16" name="TextBox 15"/>
          <p:cNvSpPr txBox="1"/>
          <p:nvPr/>
        </p:nvSpPr>
        <p:spPr>
          <a:xfrm>
            <a:off x="1325880" y="4855464"/>
            <a:ext cx="6675120" cy="502920"/>
          </a:xfrm>
          <a:prstGeom prst="rect">
            <a:avLst/>
          </a:prstGeom>
          <a:noFill/>
        </p:spPr>
        <p:txBody>
          <a:bodyPr wrap="square" anchor="t">
            <a:spAutoFit/>
          </a:bodyPr>
          <a:lstStyle/>
          <a:p>
            <a:pPr algn="l"/>
            <a:r>
              <a:rPr sz="1800" b="0">
                <a:solidFill>
                  <a:srgbClr val="FFFFFF"/>
                </a:solidFill>
                <a:latin typeface="Aptos"/>
              </a:rPr>
              <a:t>Must training materials for Title IX personnel be posted publicly?</a:t>
            </a:r>
          </a:p>
        </p:txBody>
      </p:sp>
      <p:sp>
        <p:nvSpPr>
          <p:cNvPr id="17" name="TextBox 16"/>
          <p:cNvSpPr txBox="1"/>
          <p:nvPr/>
        </p:nvSpPr>
        <p:spPr>
          <a:xfrm>
            <a:off x="8092440" y="4855464"/>
            <a:ext cx="3383280" cy="594360"/>
          </a:xfrm>
          <a:prstGeom prst="rect">
            <a:avLst/>
          </a:prstGeom>
          <a:noFill/>
        </p:spPr>
        <p:txBody>
          <a:bodyPr wrap="square" anchor="t">
            <a:spAutoFit/>
          </a:bodyPr>
          <a:lstStyle/>
          <a:p>
            <a:pPr algn="l"/>
            <a:r>
              <a:rPr sz="1500" b="1">
                <a:solidFill>
                  <a:srgbClr val="EBF0E6"/>
                </a:solidFill>
                <a:latin typeface="Aptos"/>
              </a:rPr>
              <a:t>Yes, under the currently enforced 2020 rule.</a:t>
            </a:r>
          </a:p>
        </p:txBody>
      </p:sp>
      <p:sp>
        <p:nvSpPr>
          <p:cNvPr id="18" name="TextBox 17"/>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20" name="Picture 19">
            <a:extLst>
              <a:ext uri="{FF2B5EF4-FFF2-40B4-BE49-F238E27FC236}">
                <a16:creationId xmlns:a16="http://schemas.microsoft.com/office/drawing/2014/main" id="{1C48F8DD-9926-77D1-E2F8-12D9B76C6D30}"/>
              </a:ext>
            </a:extLst>
          </p:cNvPr>
          <p:cNvPicPr>
            <a:picLocks noChangeAspect="1"/>
          </p:cNvPicPr>
          <p:nvPr/>
        </p:nvPicPr>
        <p:blipFill>
          <a:blip r:embed="rId3"/>
          <a:stretch>
            <a:fillRect/>
          </a:stretch>
        </p:blipFill>
        <p:spPr>
          <a:xfrm>
            <a:off x="276225" y="5522946"/>
            <a:ext cx="1356022" cy="108816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Faith &amp; Responsibility</a:t>
            </a:r>
          </a:p>
        </p:txBody>
      </p:sp>
      <p:sp>
        <p:nvSpPr>
          <p:cNvPr id="5" name="TextBox 4"/>
          <p:cNvSpPr txBox="1"/>
          <p:nvPr/>
        </p:nvSpPr>
        <p:spPr>
          <a:xfrm>
            <a:off x="914400" y="1508760"/>
            <a:ext cx="10332720" cy="914400"/>
          </a:xfrm>
          <a:prstGeom prst="rect">
            <a:avLst/>
          </a:prstGeom>
          <a:noFill/>
        </p:spPr>
        <p:txBody>
          <a:bodyPr wrap="square" anchor="t">
            <a:spAutoFit/>
          </a:bodyPr>
          <a:lstStyle/>
          <a:p>
            <a:pPr algn="ctr"/>
            <a:r>
              <a:rPr sz="2800" b="0">
                <a:solidFill>
                  <a:srgbClr val="FFFFFF"/>
                </a:solidFill>
                <a:latin typeface="Aptos"/>
              </a:rPr>
              <a:t>“Carry one another’s burdens.” – Galatians 6:2</a:t>
            </a:r>
          </a:p>
        </p:txBody>
      </p:sp>
      <p:sp>
        <p:nvSpPr>
          <p:cNvPr id="6" name="Rectangle 5"/>
          <p:cNvSpPr/>
          <p:nvPr/>
        </p:nvSpPr>
        <p:spPr>
          <a:xfrm>
            <a:off x="1106424" y="2816352"/>
            <a:ext cx="3154680" cy="219456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1051560" y="2743200"/>
            <a:ext cx="3154680" cy="219456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1051560" y="2743200"/>
            <a:ext cx="3154680" cy="621792"/>
          </a:xfrm>
          <a:prstGeom prst="rect">
            <a:avLst/>
          </a:prstGeom>
          <a:solidFill>
            <a:srgbClr val="CF43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188719" y="2834640"/>
            <a:ext cx="2880360" cy="438912"/>
          </a:xfrm>
          <a:prstGeom prst="rect">
            <a:avLst/>
          </a:prstGeom>
          <a:noFill/>
        </p:spPr>
        <p:txBody>
          <a:bodyPr wrap="square" anchor="t">
            <a:spAutoFit/>
          </a:bodyPr>
          <a:lstStyle/>
          <a:p>
            <a:pPr algn="ctr"/>
            <a:r>
              <a:rPr sz="1900" b="0">
                <a:solidFill>
                  <a:srgbClr val="FFFFFF"/>
                </a:solidFill>
                <a:latin typeface="Aptos"/>
              </a:rPr>
              <a:t>Compassion</a:t>
            </a:r>
          </a:p>
        </p:txBody>
      </p:sp>
      <p:sp>
        <p:nvSpPr>
          <p:cNvPr id="10" name="TextBox 9"/>
          <p:cNvSpPr txBox="1"/>
          <p:nvPr/>
        </p:nvSpPr>
        <p:spPr>
          <a:xfrm>
            <a:off x="1252728" y="3547872"/>
            <a:ext cx="2752344" cy="646331"/>
          </a:xfrm>
          <a:prstGeom prst="rect">
            <a:avLst/>
          </a:prstGeom>
          <a:noFill/>
        </p:spPr>
        <p:txBody>
          <a:bodyPr wrap="square" anchor="t">
            <a:spAutoFit/>
          </a:bodyPr>
          <a:lstStyle/>
          <a:p>
            <a:pPr algn="l"/>
            <a:r>
              <a:rPr sz="1800" b="0" dirty="0">
                <a:solidFill>
                  <a:schemeClr val="bg2"/>
                </a:solidFill>
                <a:latin typeface="Aptos"/>
              </a:rPr>
              <a:t>Listen carefully and treat every person with dignity.</a:t>
            </a:r>
          </a:p>
        </p:txBody>
      </p:sp>
      <p:sp>
        <p:nvSpPr>
          <p:cNvPr id="11" name="Rectangle 10"/>
          <p:cNvSpPr/>
          <p:nvPr/>
        </p:nvSpPr>
        <p:spPr>
          <a:xfrm>
            <a:off x="4581144" y="2816352"/>
            <a:ext cx="3154680" cy="219456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526280" y="2743200"/>
            <a:ext cx="3154680" cy="219456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4526280" y="2743200"/>
            <a:ext cx="3154680" cy="621792"/>
          </a:xfrm>
          <a:prstGeom prst="rect">
            <a:avLst/>
          </a:prstGeom>
          <a:solidFill>
            <a:srgbClr val="D8A8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663440" y="2834640"/>
            <a:ext cx="2880360" cy="438912"/>
          </a:xfrm>
          <a:prstGeom prst="rect">
            <a:avLst/>
          </a:prstGeom>
          <a:noFill/>
        </p:spPr>
        <p:txBody>
          <a:bodyPr wrap="square" anchor="t">
            <a:spAutoFit/>
          </a:bodyPr>
          <a:lstStyle/>
          <a:p>
            <a:pPr algn="ctr"/>
            <a:r>
              <a:rPr sz="1900" b="0">
                <a:solidFill>
                  <a:srgbClr val="FFFFFF"/>
                </a:solidFill>
                <a:latin typeface="Aptos"/>
              </a:rPr>
              <a:t>Compliance</a:t>
            </a:r>
          </a:p>
        </p:txBody>
      </p:sp>
      <p:sp>
        <p:nvSpPr>
          <p:cNvPr id="15" name="TextBox 14"/>
          <p:cNvSpPr txBox="1"/>
          <p:nvPr/>
        </p:nvSpPr>
        <p:spPr>
          <a:xfrm>
            <a:off x="4727448" y="3547872"/>
            <a:ext cx="2752344" cy="923330"/>
          </a:xfrm>
          <a:prstGeom prst="rect">
            <a:avLst/>
          </a:prstGeom>
          <a:noFill/>
        </p:spPr>
        <p:txBody>
          <a:bodyPr wrap="square" anchor="t">
            <a:spAutoFit/>
          </a:bodyPr>
          <a:lstStyle/>
          <a:p>
            <a:pPr algn="l"/>
            <a:r>
              <a:rPr sz="1800" b="0" dirty="0">
                <a:solidFill>
                  <a:schemeClr val="bg2"/>
                </a:solidFill>
                <a:latin typeface="Aptos"/>
              </a:rPr>
              <a:t>Follow the College’s procedures and federal requirements.</a:t>
            </a:r>
          </a:p>
        </p:txBody>
      </p:sp>
      <p:sp>
        <p:nvSpPr>
          <p:cNvPr id="16" name="Rectangle 15"/>
          <p:cNvSpPr/>
          <p:nvPr/>
        </p:nvSpPr>
        <p:spPr>
          <a:xfrm>
            <a:off x="8055864" y="2816352"/>
            <a:ext cx="3154680" cy="219456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8001000" y="2743200"/>
            <a:ext cx="3154680" cy="219456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8001000" y="2743200"/>
            <a:ext cx="3154680" cy="621792"/>
          </a:xfrm>
          <a:prstGeom prst="rect">
            <a:avLst/>
          </a:prstGeom>
          <a:solidFill>
            <a:srgbClr val="84B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138160" y="2834640"/>
            <a:ext cx="2880360" cy="438912"/>
          </a:xfrm>
          <a:prstGeom prst="rect">
            <a:avLst/>
          </a:prstGeom>
          <a:noFill/>
        </p:spPr>
        <p:txBody>
          <a:bodyPr wrap="square" anchor="t">
            <a:spAutoFit/>
          </a:bodyPr>
          <a:lstStyle/>
          <a:p>
            <a:pPr algn="ctr"/>
            <a:r>
              <a:rPr sz="1900" b="0">
                <a:solidFill>
                  <a:srgbClr val="FFFFFF"/>
                </a:solidFill>
                <a:latin typeface="Aptos"/>
              </a:rPr>
              <a:t>Fairness</a:t>
            </a:r>
          </a:p>
        </p:txBody>
      </p:sp>
      <p:sp>
        <p:nvSpPr>
          <p:cNvPr id="20" name="TextBox 19"/>
          <p:cNvSpPr txBox="1"/>
          <p:nvPr/>
        </p:nvSpPr>
        <p:spPr>
          <a:xfrm>
            <a:off x="8202168" y="3547872"/>
            <a:ext cx="2752344" cy="923330"/>
          </a:xfrm>
          <a:prstGeom prst="rect">
            <a:avLst/>
          </a:prstGeom>
          <a:noFill/>
        </p:spPr>
        <p:txBody>
          <a:bodyPr wrap="square" anchor="t">
            <a:spAutoFit/>
          </a:bodyPr>
          <a:lstStyle/>
          <a:p>
            <a:pPr algn="l"/>
            <a:r>
              <a:rPr sz="1800" b="0" dirty="0">
                <a:solidFill>
                  <a:schemeClr val="bg2"/>
                </a:solidFill>
                <a:latin typeface="Aptos"/>
              </a:rPr>
              <a:t>Care for people while maintaining neutrality and due process.</a:t>
            </a:r>
          </a:p>
        </p:txBody>
      </p:sp>
      <p:sp>
        <p:nvSpPr>
          <p:cNvPr id="21" name="TextBox 20"/>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pic>
        <p:nvPicPr>
          <p:cNvPr id="23" name="Picture 22">
            <a:extLst>
              <a:ext uri="{FF2B5EF4-FFF2-40B4-BE49-F238E27FC236}">
                <a16:creationId xmlns:a16="http://schemas.microsoft.com/office/drawing/2014/main" id="{5242EA2F-E1C2-30B5-E857-61D01313006B}"/>
              </a:ext>
            </a:extLst>
          </p:cNvPr>
          <p:cNvPicPr>
            <a:picLocks noChangeAspect="1"/>
          </p:cNvPicPr>
          <p:nvPr/>
        </p:nvPicPr>
        <p:blipFill>
          <a:blip r:embed="rId3"/>
          <a:stretch>
            <a:fillRect/>
          </a:stretch>
        </p:blipFill>
        <p:spPr>
          <a:xfrm>
            <a:off x="276225" y="5193792"/>
            <a:ext cx="1675040" cy="134416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nwcc_titleix_background.jpeg"/>
          <p:cNvPicPr>
            <a:picLocks noChangeAspect="1"/>
          </p:cNvPicPr>
          <p:nvPr/>
        </p:nvPicPr>
        <p:blipFill>
          <a:blip r:embed="rId2"/>
          <a:stretch>
            <a:fillRect/>
          </a:stretch>
        </p:blipFill>
        <p:spPr>
          <a:xfrm>
            <a:off x="0" y="0"/>
            <a:ext cx="12191999" cy="6858000"/>
          </a:xfrm>
          <a:prstGeom prst="rect">
            <a:avLst/>
          </a:prstGeom>
        </p:spPr>
      </p:pic>
      <p:sp>
        <p:nvSpPr>
          <p:cNvPr id="3" name="Rectangle 2"/>
          <p:cNvSpPr/>
          <p:nvPr/>
        </p:nvSpPr>
        <p:spPr>
          <a:xfrm>
            <a:off x="0" y="0"/>
            <a:ext cx="12191999" cy="6858000"/>
          </a:xfrm>
          <a:prstGeom prst="rect">
            <a:avLst/>
          </a:prstGeom>
          <a:solidFill>
            <a:srgbClr val="122E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320040"/>
            <a:ext cx="10927080" cy="685800"/>
          </a:xfrm>
          <a:prstGeom prst="rect">
            <a:avLst/>
          </a:prstGeom>
          <a:noFill/>
        </p:spPr>
        <p:txBody>
          <a:bodyPr wrap="square" anchor="t">
            <a:spAutoFit/>
          </a:bodyPr>
          <a:lstStyle/>
          <a:p>
            <a:pPr algn="ctr"/>
            <a:r>
              <a:rPr sz="3100" b="0">
                <a:solidFill>
                  <a:srgbClr val="FFFFFF"/>
                </a:solidFill>
                <a:latin typeface="Aptos"/>
              </a:rPr>
              <a:t>Questions &amp; Resources</a:t>
            </a:r>
          </a:p>
        </p:txBody>
      </p:sp>
      <p:sp>
        <p:nvSpPr>
          <p:cNvPr id="5" name="Rectangle 4"/>
          <p:cNvSpPr/>
          <p:nvPr/>
        </p:nvSpPr>
        <p:spPr>
          <a:xfrm>
            <a:off x="1014984" y="1536192"/>
            <a:ext cx="4892040" cy="411480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960120" y="1463040"/>
            <a:ext cx="4892040" cy="411480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bg2"/>
              </a:solidFill>
            </a:endParaRPr>
          </a:p>
        </p:txBody>
      </p:sp>
      <p:sp>
        <p:nvSpPr>
          <p:cNvPr id="7" name="Rectangle 6"/>
          <p:cNvSpPr/>
          <p:nvPr/>
        </p:nvSpPr>
        <p:spPr>
          <a:xfrm>
            <a:off x="960120" y="1463040"/>
            <a:ext cx="4892040" cy="621792"/>
          </a:xfrm>
          <a:prstGeom prst="rect">
            <a:avLst/>
          </a:prstGeom>
          <a:solidFill>
            <a:srgbClr val="349D9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97280" y="1554480"/>
            <a:ext cx="4617720" cy="438912"/>
          </a:xfrm>
          <a:prstGeom prst="rect">
            <a:avLst/>
          </a:prstGeom>
          <a:noFill/>
        </p:spPr>
        <p:txBody>
          <a:bodyPr wrap="square" anchor="t">
            <a:spAutoFit/>
          </a:bodyPr>
          <a:lstStyle/>
          <a:p>
            <a:pPr algn="ctr"/>
            <a:r>
              <a:rPr sz="1900" b="0">
                <a:solidFill>
                  <a:srgbClr val="FFFFFF"/>
                </a:solidFill>
                <a:latin typeface="Aptos"/>
              </a:rPr>
              <a:t>PNWCC</a:t>
            </a:r>
          </a:p>
        </p:txBody>
      </p:sp>
      <p:sp>
        <p:nvSpPr>
          <p:cNvPr id="9" name="TextBox 8"/>
          <p:cNvSpPr txBox="1"/>
          <p:nvPr/>
        </p:nvSpPr>
        <p:spPr>
          <a:xfrm>
            <a:off x="1161288" y="2267712"/>
            <a:ext cx="4489703" cy="2246769"/>
          </a:xfrm>
          <a:prstGeom prst="rect">
            <a:avLst/>
          </a:prstGeom>
          <a:noFill/>
        </p:spPr>
        <p:txBody>
          <a:bodyPr wrap="square" anchor="t">
            <a:spAutoFit/>
          </a:bodyPr>
          <a:lstStyle/>
          <a:p>
            <a:pPr algn="l"/>
            <a:r>
              <a:rPr sz="2000" b="0" dirty="0">
                <a:solidFill>
                  <a:schemeClr val="bg2"/>
                </a:solidFill>
                <a:latin typeface="Aptos"/>
              </a:rPr>
              <a:t>Title IX Coordinator:
Dr. Kelli Templeton
Email: kelli.templeton@pnwcc.edu
Phone: 509-420-4545
Emergency: 911</a:t>
            </a:r>
          </a:p>
        </p:txBody>
      </p:sp>
      <p:sp>
        <p:nvSpPr>
          <p:cNvPr id="10" name="Rectangle 9"/>
          <p:cNvSpPr/>
          <p:nvPr/>
        </p:nvSpPr>
        <p:spPr>
          <a:xfrm>
            <a:off x="6364224" y="1536192"/>
            <a:ext cx="4892040" cy="4114800"/>
          </a:xfrm>
          <a:prstGeom prst="rect">
            <a:avLst/>
          </a:prstGeom>
          <a:solidFill>
            <a:srgbClr val="091C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309360" y="1463040"/>
            <a:ext cx="4892040" cy="4114800"/>
          </a:xfrm>
          <a:prstGeom prst="rect">
            <a:avLst/>
          </a:prstGeom>
          <a:solidFill>
            <a:srgbClr val="F4F4EE"/>
          </a:solidFill>
          <a:ln>
            <a:solidFill>
              <a:srgbClr val="D2D6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309360" y="1463040"/>
            <a:ext cx="4892040" cy="621792"/>
          </a:xfrm>
          <a:prstGeom prst="rect">
            <a:avLst/>
          </a:prstGeom>
          <a:solidFill>
            <a:srgbClr val="84BE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446520" y="1554480"/>
            <a:ext cx="4617720" cy="438912"/>
          </a:xfrm>
          <a:prstGeom prst="rect">
            <a:avLst/>
          </a:prstGeom>
          <a:noFill/>
        </p:spPr>
        <p:txBody>
          <a:bodyPr wrap="square" anchor="t">
            <a:spAutoFit/>
          </a:bodyPr>
          <a:lstStyle/>
          <a:p>
            <a:pPr algn="ctr"/>
            <a:r>
              <a:rPr sz="1900" b="0">
                <a:solidFill>
                  <a:srgbClr val="FFFFFF"/>
                </a:solidFill>
                <a:latin typeface="Aptos"/>
              </a:rPr>
              <a:t>Key Federal Resources</a:t>
            </a:r>
          </a:p>
        </p:txBody>
      </p:sp>
      <p:sp>
        <p:nvSpPr>
          <p:cNvPr id="14" name="TextBox 13"/>
          <p:cNvSpPr txBox="1"/>
          <p:nvPr/>
        </p:nvSpPr>
        <p:spPr>
          <a:xfrm>
            <a:off x="6510528" y="2267712"/>
            <a:ext cx="4489703" cy="2308324"/>
          </a:xfrm>
          <a:prstGeom prst="rect">
            <a:avLst/>
          </a:prstGeom>
          <a:noFill/>
        </p:spPr>
        <p:txBody>
          <a:bodyPr wrap="square" anchor="t">
            <a:spAutoFit/>
          </a:bodyPr>
          <a:lstStyle/>
          <a:p>
            <a:pPr algn="l"/>
            <a:r>
              <a:rPr sz="1800" b="0" dirty="0">
                <a:solidFill>
                  <a:schemeClr val="bg2"/>
                </a:solidFill>
                <a:latin typeface="Aptos"/>
              </a:rPr>
              <a:t>U.S. Department of Education
Office for Civil Rights
34 C.F.R. Part 106
2020 Title IX Final Rule resources
Keep this training with PNWCC’s publicly posted Title IX training materials.</a:t>
            </a:r>
          </a:p>
        </p:txBody>
      </p:sp>
      <p:sp>
        <p:nvSpPr>
          <p:cNvPr id="15" name="TextBox 14"/>
          <p:cNvSpPr txBox="1"/>
          <p:nvPr/>
        </p:nvSpPr>
        <p:spPr>
          <a:xfrm>
            <a:off x="502920" y="6510528"/>
            <a:ext cx="11155680" cy="201168"/>
          </a:xfrm>
          <a:prstGeom prst="rect">
            <a:avLst/>
          </a:prstGeom>
          <a:noFill/>
        </p:spPr>
        <p:txBody>
          <a:bodyPr wrap="square" anchor="t">
            <a:spAutoFit/>
          </a:bodyPr>
          <a:lstStyle/>
          <a:p>
            <a:pPr algn="r"/>
            <a:r>
              <a:rPr sz="800" b="0">
                <a:solidFill>
                  <a:srgbClr val="D2DCE6"/>
                </a:solidFill>
                <a:latin typeface="Aptos"/>
              </a:rPr>
              <a:t>PNWCC Title IX Coordinator Training • August 2026</a:t>
            </a:r>
          </a:p>
        </p:txBody>
      </p:sp>
      <p:sp>
        <p:nvSpPr>
          <p:cNvPr id="16" name="TextBox 15"/>
          <p:cNvSpPr txBox="1"/>
          <p:nvPr/>
        </p:nvSpPr>
        <p:spPr>
          <a:xfrm>
            <a:off x="6161518" y="5742347"/>
            <a:ext cx="5497082" cy="461665"/>
          </a:xfrm>
          <a:prstGeom prst="rect">
            <a:avLst/>
          </a:prstGeom>
          <a:noFill/>
        </p:spPr>
        <p:txBody>
          <a:bodyPr wrap="square" anchor="t">
            <a:spAutoFit/>
          </a:bodyPr>
          <a:lstStyle/>
          <a:p>
            <a:pPr algn="ctr"/>
            <a:r>
              <a:rPr sz="1200" b="0" dirty="0">
                <a:solidFill>
                  <a:srgbClr val="E1E6EB"/>
                </a:solidFill>
                <a:latin typeface="Aptos"/>
              </a:rPr>
              <a:t>Training is educational and should be used together with PNWCC’s current Title IX policy and grievance procedures.</a:t>
            </a:r>
          </a:p>
        </p:txBody>
      </p:sp>
      <p:pic>
        <p:nvPicPr>
          <p:cNvPr id="18" name="Picture 17">
            <a:extLst>
              <a:ext uri="{FF2B5EF4-FFF2-40B4-BE49-F238E27FC236}">
                <a16:creationId xmlns:a16="http://schemas.microsoft.com/office/drawing/2014/main" id="{178025DD-1646-1DCD-F489-D57D07AC0406}"/>
              </a:ext>
            </a:extLst>
          </p:cNvPr>
          <p:cNvPicPr>
            <a:picLocks noChangeAspect="1"/>
          </p:cNvPicPr>
          <p:nvPr/>
        </p:nvPicPr>
        <p:blipFill>
          <a:blip r:embed="rId3"/>
          <a:stretch>
            <a:fillRect/>
          </a:stretch>
        </p:blipFill>
        <p:spPr>
          <a:xfrm>
            <a:off x="245745" y="5361885"/>
            <a:ext cx="1471960" cy="118120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5D552-4336-0B7B-17BC-9863880093D2}"/>
              </a:ext>
            </a:extLst>
          </p:cNvPr>
          <p:cNvSpPr>
            <a:spLocks noGrp="1"/>
          </p:cNvSpPr>
          <p:nvPr>
            <p:ph type="title"/>
          </p:nvPr>
        </p:nvSpPr>
        <p:spPr>
          <a:xfrm>
            <a:off x="1046860" y="76913"/>
            <a:ext cx="8229600" cy="819432"/>
          </a:xfrm>
        </p:spPr>
        <p:txBody>
          <a:bodyPr/>
          <a:lstStyle/>
          <a:p>
            <a:r>
              <a:rPr lang="en-US" dirty="0"/>
              <a:t>Informal Resolution Facilitators</a:t>
            </a:r>
          </a:p>
        </p:txBody>
      </p:sp>
      <p:sp>
        <p:nvSpPr>
          <p:cNvPr id="6" name="TextBox 5">
            <a:extLst>
              <a:ext uri="{FF2B5EF4-FFF2-40B4-BE49-F238E27FC236}">
                <a16:creationId xmlns:a16="http://schemas.microsoft.com/office/drawing/2014/main" id="{0DD47B4B-1466-4005-0697-12C7F240589A}"/>
              </a:ext>
            </a:extLst>
          </p:cNvPr>
          <p:cNvSpPr txBox="1"/>
          <p:nvPr/>
        </p:nvSpPr>
        <p:spPr>
          <a:xfrm>
            <a:off x="1629398" y="770476"/>
            <a:ext cx="9515742" cy="5578515"/>
          </a:xfrm>
          <a:prstGeom prst="rect">
            <a:avLst/>
          </a:prstGeom>
          <a:noFill/>
        </p:spPr>
        <p:txBody>
          <a:bodyPr wrap="square" rtlCol="0">
            <a:spAutoFit/>
          </a:bodyPr>
          <a:lstStyle/>
          <a:p>
            <a:pPr marL="0" marR="0">
              <a:lnSpc>
                <a:spcPct val="115000"/>
              </a:lnSpc>
              <a:spcBef>
                <a:spcPts val="0"/>
              </a:spcBef>
              <a:spcAft>
                <a:spcPts val="800"/>
              </a:spcAft>
            </a:pPr>
            <a:r>
              <a:rPr lang="en-US" sz="2400" kern="100" dirty="0">
                <a:effectLst/>
                <a:latin typeface="Aptos" panose="020B0004020202020204" pitchFamily="34" charset="0"/>
                <a:ea typeface="Aptos" panose="020B0004020202020204" pitchFamily="34" charset="0"/>
                <a:cs typeface="Times New Roman" panose="02020603050405020304" pitchFamily="18" charset="0"/>
              </a:rPr>
              <a:t>Title IX informal resolution facilitator training prepares designated personnel to safely and impartially guide parties through voluntary alternatives, such as mediation or restorative practices, rather than a formal grievance hearing. </a:t>
            </a:r>
          </a:p>
          <a:p>
            <a:pPr marL="0" marR="0">
              <a:lnSpc>
                <a:spcPct val="115000"/>
              </a:lnSpc>
              <a:spcBef>
                <a:spcPts val="0"/>
              </a:spcBef>
              <a:spcAft>
                <a:spcPts val="800"/>
              </a:spcAf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Core Regulatory Requirements &amp; Scope</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Scope and Definitions:</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Understand the institution's educational programs/activities and the precise definitions of sexual harassment and sex discrimination.</a:t>
            </a: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Impartiality &amp; Bias:</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Serve impartially, avoid conflicts of interest, prevent bias, and eliminate sex stereotypes.</a:t>
            </a: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2400" b="1" kern="100" dirty="0">
                <a:effectLst/>
                <a:latin typeface="Aptos" panose="020B0004020202020204" pitchFamily="34" charset="0"/>
                <a:ea typeface="Aptos" panose="020B0004020202020204" pitchFamily="34" charset="0"/>
                <a:cs typeface="Times New Roman" panose="02020603050405020304" pitchFamily="18" charset="0"/>
              </a:rPr>
              <a:t>Grievance Integration:</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Know how the informal resolution process fits into the broader investigation and formal complaint procedures. </a:t>
            </a:r>
          </a:p>
        </p:txBody>
      </p:sp>
      <p:pic>
        <p:nvPicPr>
          <p:cNvPr id="8" name="Picture 7">
            <a:extLst>
              <a:ext uri="{FF2B5EF4-FFF2-40B4-BE49-F238E27FC236}">
                <a16:creationId xmlns:a16="http://schemas.microsoft.com/office/drawing/2014/main" id="{CA0D91C2-F476-1E97-2111-7FA737AEC390}"/>
              </a:ext>
            </a:extLst>
          </p:cNvPr>
          <p:cNvPicPr>
            <a:picLocks noChangeAspect="1"/>
          </p:cNvPicPr>
          <p:nvPr/>
        </p:nvPicPr>
        <p:blipFill>
          <a:blip r:embed="rId2"/>
          <a:stretch>
            <a:fillRect/>
          </a:stretch>
        </p:blipFill>
        <p:spPr>
          <a:xfrm>
            <a:off x="318971" y="5441795"/>
            <a:ext cx="1387681" cy="1113571"/>
          </a:xfrm>
          <a:prstGeom prst="rect">
            <a:avLst/>
          </a:prstGeom>
        </p:spPr>
      </p:pic>
    </p:spTree>
    <p:extLst>
      <p:ext uri="{BB962C8B-B14F-4D97-AF65-F5344CB8AC3E}">
        <p14:creationId xmlns:p14="http://schemas.microsoft.com/office/powerpoint/2010/main" val="1861518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04396-163E-B560-5826-1D8DF69DB176}"/>
              </a:ext>
            </a:extLst>
          </p:cNvPr>
          <p:cNvSpPr>
            <a:spLocks noGrp="1"/>
          </p:cNvSpPr>
          <p:nvPr>
            <p:ph type="title"/>
          </p:nvPr>
        </p:nvSpPr>
        <p:spPr>
          <a:xfrm>
            <a:off x="457200" y="274638"/>
            <a:ext cx="8229600" cy="690212"/>
          </a:xfrm>
        </p:spPr>
        <p:txBody>
          <a:bodyPr>
            <a:normAutofit fontScale="90000"/>
          </a:bodyPr>
          <a:lstStyle/>
          <a:p>
            <a:r>
              <a:rPr lang="en-US" dirty="0"/>
              <a:t>Informal </a:t>
            </a:r>
            <a:r>
              <a:rPr lang="en-US" dirty="0" err="1"/>
              <a:t>ResolutionFacilitators</a:t>
            </a:r>
            <a:endParaRPr lang="en-US" dirty="0"/>
          </a:p>
        </p:txBody>
      </p:sp>
      <p:sp>
        <p:nvSpPr>
          <p:cNvPr id="3" name="Content Placeholder 2">
            <a:extLst>
              <a:ext uri="{FF2B5EF4-FFF2-40B4-BE49-F238E27FC236}">
                <a16:creationId xmlns:a16="http://schemas.microsoft.com/office/drawing/2014/main" id="{BCFB3A48-01FD-D49D-E8C5-FA5E64F3D68C}"/>
              </a:ext>
            </a:extLst>
          </p:cNvPr>
          <p:cNvSpPr>
            <a:spLocks noGrp="1"/>
          </p:cNvSpPr>
          <p:nvPr>
            <p:ph idx="1"/>
          </p:nvPr>
        </p:nvSpPr>
        <p:spPr>
          <a:xfrm>
            <a:off x="1561171" y="1154036"/>
            <a:ext cx="9745857" cy="4972127"/>
          </a:xfrm>
        </p:spPr>
        <p:txBody>
          <a:bodyPr>
            <a:normAutofit fontScale="77500" lnSpcReduction="20000"/>
          </a:bodyPr>
          <a:lstStyle/>
          <a:p>
            <a:pPr marL="0" marR="0">
              <a:lnSpc>
                <a:spcPct val="115000"/>
              </a:lnSpc>
              <a:spcBef>
                <a:spcPts val="0"/>
              </a:spcBef>
              <a:spcAft>
                <a:spcPts val="800"/>
              </a:spcAft>
            </a:pPr>
            <a:r>
              <a:rPr lang="en-US" sz="3200" b="1" kern="100" dirty="0">
                <a:effectLst/>
                <a:latin typeface="Aptos" panose="020B0004020202020204" pitchFamily="34" charset="0"/>
                <a:ea typeface="Aptos" panose="020B0004020202020204" pitchFamily="34" charset="0"/>
                <a:cs typeface="Times New Roman" panose="02020603050405020304" pitchFamily="18" charset="0"/>
              </a:rPr>
              <a:t>Facilitation &amp; Process Mechanics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3200" b="1" kern="100" dirty="0">
                <a:effectLst/>
                <a:latin typeface="Aptos" panose="020B0004020202020204" pitchFamily="34" charset="0"/>
                <a:ea typeface="Aptos" panose="020B0004020202020204" pitchFamily="34" charset="0"/>
                <a:cs typeface="Times New Roman" panose="02020603050405020304" pitchFamily="18" charset="0"/>
              </a:rPr>
              <a:t>Voluntary Participation:</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Ensure that agreements to enter informal resolution are completely voluntary and only offered after a formal complaint is filed. </a:t>
            </a: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3200" b="1" kern="100" dirty="0">
                <a:effectLst/>
                <a:latin typeface="Aptos" panose="020B0004020202020204" pitchFamily="34" charset="0"/>
                <a:ea typeface="Aptos" panose="020B0004020202020204" pitchFamily="34" charset="0"/>
                <a:cs typeface="Times New Roman" panose="02020603050405020304" pitchFamily="18" charset="0"/>
              </a:rPr>
              <a:t>Pre-IR Preparation:</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Conduct pre-resolution meetings to set ground rules, explain confidentiality, and confirm a neutral stance. </a:t>
            </a: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3200" b="1" kern="100" dirty="0">
                <a:effectLst/>
                <a:latin typeface="Aptos" panose="020B0004020202020204" pitchFamily="34" charset="0"/>
                <a:ea typeface="Aptos" panose="020B0004020202020204" pitchFamily="34" charset="0"/>
                <a:cs typeface="Times New Roman" panose="02020603050405020304" pitchFamily="18" charset="0"/>
              </a:rPr>
              <a:t>Trauma-Informed Practices:</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Recognizing the impact of trauma on participants and understanding cultural or community dynamics. </a:t>
            </a:r>
            <a:r>
              <a:rPr lang="en-US" sz="3200" b="1" kern="100" dirty="0">
                <a:effectLst/>
                <a:latin typeface="Aptos" panose="020B0004020202020204" pitchFamily="34" charset="0"/>
                <a:ea typeface="Aptos" panose="020B0004020202020204" pitchFamily="34" charset="0"/>
                <a:cs typeface="Times New Roman" panose="02020603050405020304" pitchFamily="18" charset="0"/>
              </a:rPr>
              <a:t>Alternative Models:</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Differentiating methods like mediation, arbitration, and restorative justice to suit specific relational complaints. </a:t>
            </a:r>
          </a:p>
          <a:p>
            <a:endParaRPr lang="en-US" dirty="0"/>
          </a:p>
        </p:txBody>
      </p:sp>
      <p:pic>
        <p:nvPicPr>
          <p:cNvPr id="5" name="Picture 4">
            <a:extLst>
              <a:ext uri="{FF2B5EF4-FFF2-40B4-BE49-F238E27FC236}">
                <a16:creationId xmlns:a16="http://schemas.microsoft.com/office/drawing/2014/main" id="{B61F9D08-7DDD-9B74-7723-F47EAE5B155F}"/>
              </a:ext>
            </a:extLst>
          </p:cNvPr>
          <p:cNvPicPr>
            <a:picLocks noChangeAspect="1"/>
          </p:cNvPicPr>
          <p:nvPr/>
        </p:nvPicPr>
        <p:blipFill>
          <a:blip r:embed="rId2"/>
          <a:stretch>
            <a:fillRect/>
          </a:stretch>
        </p:blipFill>
        <p:spPr>
          <a:xfrm>
            <a:off x="285518" y="5419493"/>
            <a:ext cx="1394970" cy="1119420"/>
          </a:xfrm>
          <a:prstGeom prst="rect">
            <a:avLst/>
          </a:prstGeom>
        </p:spPr>
      </p:pic>
    </p:spTree>
    <p:extLst>
      <p:ext uri="{BB962C8B-B14F-4D97-AF65-F5344CB8AC3E}">
        <p14:creationId xmlns:p14="http://schemas.microsoft.com/office/powerpoint/2010/main" val="1482823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1366C-E2FB-5C34-7F05-21817FA1251B}"/>
              </a:ext>
            </a:extLst>
          </p:cNvPr>
          <p:cNvSpPr>
            <a:spLocks noGrp="1"/>
          </p:cNvSpPr>
          <p:nvPr>
            <p:ph type="title"/>
          </p:nvPr>
        </p:nvSpPr>
        <p:spPr>
          <a:xfrm>
            <a:off x="3362770" y="189180"/>
            <a:ext cx="3721693" cy="601925"/>
          </a:xfrm>
        </p:spPr>
        <p:txBody>
          <a:bodyPr>
            <a:normAutofit fontScale="90000"/>
          </a:bodyPr>
          <a:lstStyle/>
          <a:p>
            <a:r>
              <a:rPr lang="en-US" dirty="0"/>
              <a:t>Investigators</a:t>
            </a:r>
          </a:p>
        </p:txBody>
      </p:sp>
      <p:sp>
        <p:nvSpPr>
          <p:cNvPr id="3" name="Content Placeholder 2">
            <a:extLst>
              <a:ext uri="{FF2B5EF4-FFF2-40B4-BE49-F238E27FC236}">
                <a16:creationId xmlns:a16="http://schemas.microsoft.com/office/drawing/2014/main" id="{C555EC38-DFC4-3736-DC8D-55BACDA9239D}"/>
              </a:ext>
            </a:extLst>
          </p:cNvPr>
          <p:cNvSpPr>
            <a:spLocks noGrp="1"/>
          </p:cNvSpPr>
          <p:nvPr>
            <p:ph idx="1"/>
          </p:nvPr>
        </p:nvSpPr>
        <p:spPr>
          <a:xfrm>
            <a:off x="1324599" y="872998"/>
            <a:ext cx="9742206" cy="5324015"/>
          </a:xfrm>
        </p:spPr>
        <p:txBody>
          <a:bodyPr>
            <a:normAutofit/>
          </a:bodyPr>
          <a:lstStyle/>
          <a:p>
            <a:pPr marL="0" marR="0">
              <a:lnSpc>
                <a:spcPct val="115000"/>
              </a:lnSpc>
              <a:spcBef>
                <a:spcPts val="0"/>
              </a:spcBef>
              <a:spcAft>
                <a:spcPts val="800"/>
              </a:spcAft>
            </a:pPr>
            <a:r>
              <a:rPr lang="en-US" sz="2000" kern="100" dirty="0">
                <a:effectLst/>
                <a:latin typeface="Aptos" panose="020B0004020202020204" pitchFamily="34" charset="0"/>
                <a:ea typeface="Aptos" panose="020B0004020202020204" pitchFamily="34" charset="0"/>
                <a:cs typeface="Times New Roman" panose="02020603050405020304" pitchFamily="18" charset="0"/>
              </a:rPr>
              <a:t>Comprehensive training on the definition of sex-based harassment, the scope of the school’s education program, how to conduct an impartial investigation, and how to avoid bias. Federal regulations require Title IX investigators to be trained on specific subjects:</a:t>
            </a: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Definitions:</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Understand the precise legal definitions of sex discrimination, sexual harassment, and related misconduct.</a:t>
            </a: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Scope:</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Know the boundaries of the institution's education programs and activities.</a:t>
            </a: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Grievance Procedures:</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Learn how to manage a thorough investigation, gather evidence, write investigative reports, and navigate the formal resolution process. NOTE: The formal Grievance Procedure is in the Student Handbook.</a:t>
            </a: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2000" b="1" kern="100" dirty="0">
                <a:effectLst/>
                <a:latin typeface="Aptos" panose="020B0004020202020204" pitchFamily="34" charset="0"/>
                <a:ea typeface="Aptos" panose="020B0004020202020204" pitchFamily="34" charset="0"/>
                <a:cs typeface="Times New Roman" panose="02020603050405020304" pitchFamily="18" charset="0"/>
              </a:rPr>
              <a:t>Impartiality:</a:t>
            </a:r>
            <a:r>
              <a:rPr lang="en-US" sz="2000" kern="100" dirty="0">
                <a:effectLst/>
                <a:latin typeface="Aptos" panose="020B0004020202020204" pitchFamily="34" charset="0"/>
                <a:ea typeface="Aptos" panose="020B0004020202020204" pitchFamily="34" charset="0"/>
                <a:cs typeface="Times New Roman" panose="02020603050405020304" pitchFamily="18" charset="0"/>
              </a:rPr>
              <a:t> Serve without bias, pre-judgment of the facts, or reliance on sex stereotypes.</a:t>
            </a:r>
          </a:p>
          <a:p>
            <a:pPr marL="0" marR="0">
              <a:spcBef>
                <a:spcPts val="900"/>
              </a:spcBef>
              <a:spcAft>
                <a:spcPts val="1200"/>
              </a:spcAft>
              <a:buNone/>
            </a:pPr>
            <a:endParaRPr lang="en-US" sz="1600" b="0" u="none" strike="noStrike" dirty="0">
              <a:effectLst/>
              <a:latin typeface="Google Sans"/>
            </a:endParaRPr>
          </a:p>
        </p:txBody>
      </p:sp>
      <p:pic>
        <p:nvPicPr>
          <p:cNvPr id="5" name="Picture 4">
            <a:extLst>
              <a:ext uri="{FF2B5EF4-FFF2-40B4-BE49-F238E27FC236}">
                <a16:creationId xmlns:a16="http://schemas.microsoft.com/office/drawing/2014/main" id="{92F36246-2AB2-AA3B-DA66-441381295831}"/>
              </a:ext>
            </a:extLst>
          </p:cNvPr>
          <p:cNvPicPr>
            <a:picLocks noChangeAspect="1"/>
          </p:cNvPicPr>
          <p:nvPr/>
        </p:nvPicPr>
        <p:blipFill>
          <a:blip r:embed="rId2"/>
          <a:stretch>
            <a:fillRect/>
          </a:stretch>
        </p:blipFill>
        <p:spPr>
          <a:xfrm>
            <a:off x="397030" y="5319132"/>
            <a:ext cx="1459190" cy="1170955"/>
          </a:xfrm>
          <a:prstGeom prst="rect">
            <a:avLst/>
          </a:prstGeom>
        </p:spPr>
      </p:pic>
    </p:spTree>
    <p:extLst>
      <p:ext uri="{BB962C8B-B14F-4D97-AF65-F5344CB8AC3E}">
        <p14:creationId xmlns:p14="http://schemas.microsoft.com/office/powerpoint/2010/main" val="3056789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04396-163E-B560-5826-1D8DF69DB176}"/>
              </a:ext>
            </a:extLst>
          </p:cNvPr>
          <p:cNvSpPr>
            <a:spLocks noGrp="1"/>
          </p:cNvSpPr>
          <p:nvPr>
            <p:ph type="title"/>
          </p:nvPr>
        </p:nvSpPr>
        <p:spPr>
          <a:xfrm>
            <a:off x="457200" y="274638"/>
            <a:ext cx="8229600" cy="690212"/>
          </a:xfrm>
        </p:spPr>
        <p:txBody>
          <a:bodyPr>
            <a:normAutofit fontScale="90000"/>
          </a:bodyPr>
          <a:lstStyle/>
          <a:p>
            <a:r>
              <a:rPr lang="en-US" dirty="0"/>
              <a:t>Decision Makers</a:t>
            </a:r>
          </a:p>
        </p:txBody>
      </p:sp>
      <p:sp>
        <p:nvSpPr>
          <p:cNvPr id="3" name="Content Placeholder 2">
            <a:extLst>
              <a:ext uri="{FF2B5EF4-FFF2-40B4-BE49-F238E27FC236}">
                <a16:creationId xmlns:a16="http://schemas.microsoft.com/office/drawing/2014/main" id="{BCFB3A48-01FD-D49D-E8C5-FA5E64F3D68C}"/>
              </a:ext>
            </a:extLst>
          </p:cNvPr>
          <p:cNvSpPr>
            <a:spLocks noGrp="1"/>
          </p:cNvSpPr>
          <p:nvPr>
            <p:ph idx="1"/>
          </p:nvPr>
        </p:nvSpPr>
        <p:spPr>
          <a:xfrm>
            <a:off x="2163337" y="1154036"/>
            <a:ext cx="9143691" cy="4972127"/>
          </a:xfrm>
        </p:spPr>
        <p:txBody>
          <a:bodyPr>
            <a:normAutofit fontScale="85000" lnSpcReduction="10000"/>
          </a:bodyPr>
          <a:lstStyle/>
          <a:p>
            <a:pPr marL="0" marR="0" indent="0">
              <a:lnSpc>
                <a:spcPct val="115000"/>
              </a:lnSpc>
              <a:spcBef>
                <a:spcPts val="0"/>
              </a:spcBef>
              <a:spcAft>
                <a:spcPts val="800"/>
              </a:spcAft>
              <a:buNone/>
            </a:pPr>
            <a:r>
              <a:rPr lang="en-US" sz="3200" b="1" kern="100" dirty="0">
                <a:effectLst/>
                <a:latin typeface="Aptos" panose="020B0004020202020204" pitchFamily="34" charset="0"/>
                <a:ea typeface="Aptos" panose="020B0004020202020204" pitchFamily="34" charset="0"/>
                <a:cs typeface="Times New Roman" panose="02020603050405020304" pitchFamily="18" charset="0"/>
              </a:rPr>
              <a:t>Core Training Topics for Decision-Makers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3200" b="1" kern="100" dirty="0">
                <a:effectLst/>
                <a:latin typeface="Aptos" panose="020B0004020202020204" pitchFamily="34" charset="0"/>
                <a:ea typeface="Aptos" panose="020B0004020202020204" pitchFamily="34" charset="0"/>
                <a:cs typeface="Times New Roman" panose="02020603050405020304" pitchFamily="18" charset="0"/>
              </a:rPr>
              <a:t>Impartiality:</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Avoiding bias, conflicts of interest, and prejudgment of facts.</a:t>
            </a: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3200" b="1" kern="100" dirty="0">
                <a:effectLst/>
                <a:latin typeface="Aptos" panose="020B0004020202020204" pitchFamily="34" charset="0"/>
                <a:ea typeface="Aptos" panose="020B0004020202020204" pitchFamily="34" charset="0"/>
                <a:cs typeface="Times New Roman" panose="02020603050405020304" pitchFamily="18" charset="0"/>
              </a:rPr>
              <a:t>Stereotypes:</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Refraining from the use of sex stereotypes.</a:t>
            </a: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3200" b="1" kern="100" dirty="0">
                <a:effectLst/>
                <a:latin typeface="Aptos" panose="020B0004020202020204" pitchFamily="34" charset="0"/>
                <a:ea typeface="Aptos" panose="020B0004020202020204" pitchFamily="34" charset="0"/>
                <a:cs typeface="Times New Roman" panose="02020603050405020304" pitchFamily="18" charset="0"/>
              </a:rPr>
              <a:t>Relevance Rules:</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Understanding rules of relevance, including handling evidence or questions regarding a complainant's sexual predisposition or prior sexual behavior.</a:t>
            </a: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3200" b="1" kern="100" dirty="0">
                <a:effectLst/>
                <a:latin typeface="Aptos" panose="020B0004020202020204" pitchFamily="34" charset="0"/>
                <a:ea typeface="Aptos" panose="020B0004020202020204" pitchFamily="34" charset="0"/>
                <a:cs typeface="Times New Roman" panose="02020603050405020304" pitchFamily="18" charset="0"/>
              </a:rPr>
              <a:t>Technology:</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 Operating any specific technology used during live hearings. </a:t>
            </a:r>
          </a:p>
          <a:p>
            <a:endParaRPr lang="en-US" dirty="0"/>
          </a:p>
        </p:txBody>
      </p:sp>
      <p:pic>
        <p:nvPicPr>
          <p:cNvPr id="5" name="Picture 4">
            <a:extLst>
              <a:ext uri="{FF2B5EF4-FFF2-40B4-BE49-F238E27FC236}">
                <a16:creationId xmlns:a16="http://schemas.microsoft.com/office/drawing/2014/main" id="{E8BF6E8A-06B1-0BB6-3473-75D636B1F8C5}"/>
              </a:ext>
            </a:extLst>
          </p:cNvPr>
          <p:cNvPicPr>
            <a:picLocks noChangeAspect="1"/>
          </p:cNvPicPr>
          <p:nvPr/>
        </p:nvPicPr>
        <p:blipFill>
          <a:blip r:embed="rId2"/>
          <a:stretch>
            <a:fillRect/>
          </a:stretch>
        </p:blipFill>
        <p:spPr>
          <a:xfrm>
            <a:off x="370621" y="5267101"/>
            <a:ext cx="1536237" cy="1232783"/>
          </a:xfrm>
          <a:prstGeom prst="rect">
            <a:avLst/>
          </a:prstGeom>
        </p:spPr>
      </p:pic>
    </p:spTree>
    <p:extLst>
      <p:ext uri="{BB962C8B-B14F-4D97-AF65-F5344CB8AC3E}">
        <p14:creationId xmlns:p14="http://schemas.microsoft.com/office/powerpoint/2010/main" val="36061616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1366C-E2FB-5C34-7F05-21817FA1251B}"/>
              </a:ext>
            </a:extLst>
          </p:cNvPr>
          <p:cNvSpPr>
            <a:spLocks noGrp="1"/>
          </p:cNvSpPr>
          <p:nvPr>
            <p:ph type="title"/>
          </p:nvPr>
        </p:nvSpPr>
        <p:spPr>
          <a:xfrm>
            <a:off x="992459" y="189180"/>
            <a:ext cx="8776009" cy="601925"/>
          </a:xfrm>
        </p:spPr>
        <p:txBody>
          <a:bodyPr>
            <a:normAutofit fontScale="90000"/>
          </a:bodyPr>
          <a:lstStyle/>
          <a:p>
            <a:r>
              <a:rPr lang="en-US" dirty="0"/>
              <a:t>Institutional Compliance Requirements:</a:t>
            </a:r>
          </a:p>
        </p:txBody>
      </p:sp>
      <p:sp>
        <p:nvSpPr>
          <p:cNvPr id="3" name="Content Placeholder 2">
            <a:extLst>
              <a:ext uri="{FF2B5EF4-FFF2-40B4-BE49-F238E27FC236}">
                <a16:creationId xmlns:a16="http://schemas.microsoft.com/office/drawing/2014/main" id="{C555EC38-DFC4-3736-DC8D-55BACDA9239D}"/>
              </a:ext>
            </a:extLst>
          </p:cNvPr>
          <p:cNvSpPr>
            <a:spLocks noGrp="1"/>
          </p:cNvSpPr>
          <p:nvPr>
            <p:ph idx="1"/>
          </p:nvPr>
        </p:nvSpPr>
        <p:spPr>
          <a:xfrm>
            <a:off x="1324599" y="2118732"/>
            <a:ext cx="9742206" cy="2698595"/>
          </a:xfrm>
        </p:spPr>
        <p:txBody>
          <a:bodyPr>
            <a:normAutofit/>
          </a:bodyPr>
          <a:lstStyle/>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2800" b="1" kern="100" dirty="0">
                <a:effectLst/>
                <a:latin typeface="Aptos" panose="020B0004020202020204" pitchFamily="34" charset="0"/>
                <a:ea typeface="Aptos" panose="020B0004020202020204" pitchFamily="34" charset="0"/>
                <a:cs typeface="Times New Roman" panose="02020603050405020304" pitchFamily="18" charset="0"/>
              </a:rPr>
              <a:t>Public Posting:</a:t>
            </a:r>
            <a:r>
              <a:rPr lang="en-US" sz="2800" kern="100" dirty="0">
                <a:effectLst/>
                <a:latin typeface="Aptos" panose="020B0004020202020204" pitchFamily="34" charset="0"/>
                <a:ea typeface="Aptos" panose="020B0004020202020204" pitchFamily="34" charset="0"/>
                <a:cs typeface="Times New Roman" panose="02020603050405020304" pitchFamily="18" charset="0"/>
              </a:rPr>
              <a:t> Training materials must be posted on the institution's website.</a:t>
            </a:r>
          </a:p>
          <a:p>
            <a:pPr marL="342900" marR="0" lvl="0" indent="-342900">
              <a:lnSpc>
                <a:spcPct val="115000"/>
              </a:lnSpc>
              <a:spcBef>
                <a:spcPts val="0"/>
              </a:spcBef>
              <a:spcAft>
                <a:spcPts val="800"/>
              </a:spcAft>
              <a:buFont typeface="Arial" panose="020B0604020202020204" pitchFamily="34" charset="0"/>
              <a:buChar char="•"/>
              <a:tabLst>
                <a:tab pos="457200" algn="l"/>
              </a:tabLst>
            </a:pPr>
            <a:r>
              <a:rPr lang="en-US" sz="2800" b="1" kern="100" dirty="0">
                <a:effectLst/>
                <a:latin typeface="Aptos" panose="020B0004020202020204" pitchFamily="34" charset="0"/>
                <a:ea typeface="Aptos" panose="020B0004020202020204" pitchFamily="34" charset="0"/>
                <a:cs typeface="Times New Roman" panose="02020603050405020304" pitchFamily="18" charset="0"/>
              </a:rPr>
              <a:t>Record Retention:</a:t>
            </a:r>
            <a:r>
              <a:rPr lang="en-US" sz="2800" kern="100" dirty="0">
                <a:effectLst/>
                <a:latin typeface="Aptos" panose="020B0004020202020204" pitchFamily="34" charset="0"/>
                <a:ea typeface="Aptos" panose="020B0004020202020204" pitchFamily="34" charset="0"/>
                <a:cs typeface="Times New Roman" panose="02020603050405020304" pitchFamily="18" charset="0"/>
              </a:rPr>
              <a:t> All training records and materials must be kept for at least seven years</a:t>
            </a:r>
          </a:p>
          <a:p>
            <a:pPr marL="0" marR="0">
              <a:spcBef>
                <a:spcPts val="900"/>
              </a:spcBef>
              <a:spcAft>
                <a:spcPts val="1200"/>
              </a:spcAft>
              <a:buNone/>
            </a:pPr>
            <a:endParaRPr lang="en-US" sz="2800" b="0" u="none" strike="noStrike" dirty="0">
              <a:effectLst/>
              <a:latin typeface="Google Sans"/>
            </a:endParaRPr>
          </a:p>
        </p:txBody>
      </p:sp>
      <p:pic>
        <p:nvPicPr>
          <p:cNvPr id="5" name="Picture 4">
            <a:extLst>
              <a:ext uri="{FF2B5EF4-FFF2-40B4-BE49-F238E27FC236}">
                <a16:creationId xmlns:a16="http://schemas.microsoft.com/office/drawing/2014/main" id="{92F36246-2AB2-AA3B-DA66-441381295831}"/>
              </a:ext>
            </a:extLst>
          </p:cNvPr>
          <p:cNvPicPr>
            <a:picLocks noChangeAspect="1"/>
          </p:cNvPicPr>
          <p:nvPr/>
        </p:nvPicPr>
        <p:blipFill>
          <a:blip r:embed="rId2"/>
          <a:stretch>
            <a:fillRect/>
          </a:stretch>
        </p:blipFill>
        <p:spPr>
          <a:xfrm>
            <a:off x="397030" y="5319132"/>
            <a:ext cx="1459190" cy="1170955"/>
          </a:xfrm>
          <a:prstGeom prst="rect">
            <a:avLst/>
          </a:prstGeom>
        </p:spPr>
      </p:pic>
    </p:spTree>
    <p:extLst>
      <p:ext uri="{BB962C8B-B14F-4D97-AF65-F5344CB8AC3E}">
        <p14:creationId xmlns:p14="http://schemas.microsoft.com/office/powerpoint/2010/main" val="2228642899"/>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7820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90</TotalTime>
  <Words>2195</Words>
  <Application>Microsoft Office PowerPoint</Application>
  <PresentationFormat>Widescreen</PresentationFormat>
  <Paragraphs>198</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Aptos</vt:lpstr>
      <vt:lpstr>Arial</vt:lpstr>
      <vt:lpstr>Calibri</vt:lpstr>
      <vt:lpstr>Google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Informal Resolution Facilitators</vt:lpstr>
      <vt:lpstr>Informal ResolutionFacilitators</vt:lpstr>
      <vt:lpstr>Investigators</vt:lpstr>
      <vt:lpstr>Decision Makers</vt:lpstr>
      <vt:lpstr>Institutional Compliance Requirements: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Kelli Templeton</cp:lastModifiedBy>
  <cp:revision>6</cp:revision>
  <dcterms:created xsi:type="dcterms:W3CDTF">2013-01-27T09:14:16Z</dcterms:created>
  <dcterms:modified xsi:type="dcterms:W3CDTF">2026-08-17T18:43:29Z</dcterms:modified>
  <cp:category/>
</cp:coreProperties>
</file>